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 id="272" r:id="rId17"/>
    <p:sldId id="273" r:id="rId18"/>
    <p:sldId id="275" r:id="rId19"/>
    <p:sldId id="276" r:id="rId20"/>
  </p:sldIdLst>
  <p:sldSz cx="14630400" cy="8229600"/>
  <p:notesSz cx="8229600" cy="14630400"/>
  <p:embeddedFontLst>
    <p:embeddedFont>
      <p:font typeface="Calibri" panose="020F0502020204030204" pitchFamily="34" charset="0"/>
      <p:regular r:id="rId22"/>
      <p:bold r:id="rId23"/>
      <p:italic r:id="rId24"/>
      <p:boldItalic r:id="rId25"/>
    </p:embeddedFont>
    <p:embeddedFont>
      <p:font typeface="Consolas" panose="020B0609020204030204" pitchFamily="49" charset="0"/>
      <p:regular r:id="rId26"/>
      <p:bold r:id="rId27"/>
      <p:italic r:id="rId28"/>
      <p:boldItalic r:id="rId29"/>
    </p:embeddedFont>
    <p:embeddedFont>
      <p:font typeface="Mukta Light" panose="020B0604020202020204" charset="0"/>
      <p:regular r:id="rId30"/>
    </p:embeddedFont>
    <p:embeddedFont>
      <p:font typeface="Prompt Light" panose="00000400000000000000" pitchFamily="2" charset="-34"/>
      <p:regular r:id="rId31"/>
      <p:italic r:id="rId32"/>
    </p:embeddedFont>
    <p:embeddedFont>
      <p:font typeface="Prompt Medium" panose="00000600000000000000" pitchFamily="2" charset="-34"/>
      <p:regular r:id="rId33"/>
      <p: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8" d="100"/>
          <a:sy n="68" d="100"/>
        </p:scale>
        <p:origin x="715"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svg>
</file>

<file path=ppt/media/image11.svg>
</file>

<file path=ppt/media/image12.svg>
</file>

<file path=ppt/media/image13.png>
</file>

<file path=ppt/media/image14.png>
</file>

<file path=ppt/media/image15.svg>
</file>

<file path=ppt/media/image16.svg>
</file>

<file path=ppt/media/image17.svg>
</file>

<file path=ppt/media/image18.svg>
</file>

<file path=ppt/media/image19.png>
</file>

<file path=ppt/media/image2.png>
</file>

<file path=ppt/media/image20.svg>
</file>

<file path=ppt/media/image21.svg>
</file>

<file path=ppt/media/image22.sv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30.svg>
</file>

<file path=ppt/media/image31.svg>
</file>

<file path=ppt/media/image32.svg>
</file>

<file path=ppt/media/image33.svg>
</file>

<file path=ppt/media/image34.png>
</file>

<file path=ppt/media/image35.png>
</file>

<file path=ppt/media/image36.png>
</file>

<file path=ppt/media/image37.png>
</file>

<file path=ppt/media/image38.png>
</file>

<file path=ppt/media/image39.png>
</file>

<file path=ppt/media/image4.png>
</file>

<file path=ppt/media/image40.svg>
</file>

<file path=ppt/media/image41.svg>
</file>

<file path=ppt/media/image42.svg>
</file>

<file path=ppt/media/image43.svg>
</file>

<file path=ppt/media/image44.svg>
</file>

<file path=ppt/media/image45.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60092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26.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8.png"/><Relationship Id="rId7" Type="http://schemas.openxmlformats.org/officeDocument/2006/relationships/image" Target="../media/image33.sv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32.svg"/><Relationship Id="rId5" Type="http://schemas.openxmlformats.org/officeDocument/2006/relationships/image" Target="../media/image31.svg"/><Relationship Id="rId4" Type="http://schemas.openxmlformats.org/officeDocument/2006/relationships/image" Target="../media/image30.svg"/><Relationship Id="rId9" Type="http://schemas.openxmlformats.org/officeDocument/2006/relationships/image" Target="../media/image6.png"/></Relationships>
</file>

<file path=ppt/slides/_rels/slide1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 Id="rId9" Type="http://schemas.openxmlformats.org/officeDocument/2006/relationships/image" Target="../media/image6.png"/></Relationships>
</file>

<file path=ppt/slides/_rels/slide1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9.png"/><Relationship Id="rId7"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41.svg"/><Relationship Id="rId5" Type="http://schemas.openxmlformats.org/officeDocument/2006/relationships/image" Target="../media/image40.sv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8.png"/><Relationship Id="rId7"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44.svg"/><Relationship Id="rId5" Type="http://schemas.openxmlformats.org/officeDocument/2006/relationships/image" Target="../media/image43.svg"/><Relationship Id="rId4" Type="http://schemas.openxmlformats.org/officeDocument/2006/relationships/image" Target="../media/image42.sv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9.xml"/><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8.png"/><Relationship Id="rId7" Type="http://schemas.openxmlformats.org/officeDocument/2006/relationships/image" Target="../media/image12.sv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1.svg"/><Relationship Id="rId5" Type="http://schemas.openxmlformats.org/officeDocument/2006/relationships/image" Target="../media/image10.svg"/><Relationship Id="rId4" Type="http://schemas.openxmlformats.org/officeDocument/2006/relationships/image" Target="../media/image9.svg"/><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4.png"/><Relationship Id="rId7" Type="http://schemas.openxmlformats.org/officeDocument/2006/relationships/image" Target="../media/image17.sv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svg"/><Relationship Id="rId10" Type="http://schemas.openxmlformats.org/officeDocument/2006/relationships/image" Target="../media/image6.png"/><Relationship Id="rId4" Type="http://schemas.openxmlformats.org/officeDocument/2006/relationships/image" Target="../media/image8.png"/><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9.png"/><Relationship Id="rId7" Type="http://schemas.openxmlformats.org/officeDocument/2006/relationships/image" Target="../media/image22.sv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21.svg"/><Relationship Id="rId5" Type="http://schemas.openxmlformats.org/officeDocument/2006/relationships/image" Target="../media/image20.svg"/><Relationship Id="rId10" Type="http://schemas.openxmlformats.org/officeDocument/2006/relationships/image" Target="../media/image6.png"/><Relationship Id="rId4" Type="http://schemas.openxmlformats.org/officeDocument/2006/relationships/image" Target="../media/image8.png"/><Relationship Id="rId9"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08530" y="1655578"/>
            <a:ext cx="8251648" cy="1328737"/>
          </a:xfrm>
          <a:prstGeom prst="rect">
            <a:avLst/>
          </a:prstGeom>
          <a:noFill/>
          <a:ln/>
        </p:spPr>
        <p:txBody>
          <a:bodyPr wrap="square" lIns="0" tIns="0" rIns="0" bIns="0" rtlCol="0" anchor="t"/>
          <a:lstStyle/>
          <a:p>
            <a:pPr marL="0" indent="0" algn="ctr">
              <a:lnSpc>
                <a:spcPts val="5200"/>
              </a:lnSpc>
              <a:buNone/>
            </a:pPr>
            <a:r>
              <a:rPr lang="en-US" sz="4400" dirty="0">
                <a:solidFill>
                  <a:srgbClr val="C6BFEE"/>
                </a:solidFill>
                <a:latin typeface="Prompt Medium" pitchFamily="34" charset="0"/>
                <a:ea typeface="Prompt Medium" pitchFamily="34" charset="-122"/>
                <a:cs typeface="Prompt Medium" pitchFamily="34" charset="-120"/>
              </a:rPr>
              <a:t>XÂY DỰNG MÔ PHỎNG HỆ THỐNG MINICLOUD CƠ BẢN</a:t>
            </a:r>
            <a:endParaRPr lang="en-US" sz="4400" dirty="0"/>
          </a:p>
        </p:txBody>
      </p:sp>
      <p:pic>
        <p:nvPicPr>
          <p:cNvPr id="4" name="Image 1" descr="preencoded.png"/>
          <p:cNvPicPr>
            <a:picLocks noChangeAspect="1"/>
          </p:cNvPicPr>
          <p:nvPr/>
        </p:nvPicPr>
        <p:blipFill>
          <a:blip r:embed="rId4"/>
          <a:stretch>
            <a:fillRect/>
          </a:stretch>
        </p:blipFill>
        <p:spPr>
          <a:xfrm>
            <a:off x="477560" y="4668172"/>
            <a:ext cx="403503" cy="358735"/>
          </a:xfrm>
          <a:prstGeom prst="rect">
            <a:avLst/>
          </a:prstGeom>
        </p:spPr>
      </p:pic>
      <p:pic>
        <p:nvPicPr>
          <p:cNvPr id="5" name="Image 2" descr="preencoded.png"/>
          <p:cNvPicPr>
            <a:picLocks noChangeAspect="1"/>
          </p:cNvPicPr>
          <p:nvPr/>
        </p:nvPicPr>
        <p:blipFill>
          <a:blip r:embed="rId4"/>
          <a:stretch>
            <a:fillRect/>
          </a:stretch>
        </p:blipFill>
        <p:spPr>
          <a:xfrm>
            <a:off x="940832" y="4668172"/>
            <a:ext cx="403503" cy="358735"/>
          </a:xfrm>
          <a:prstGeom prst="rect">
            <a:avLst/>
          </a:prstGeom>
        </p:spPr>
      </p:pic>
      <p:pic>
        <p:nvPicPr>
          <p:cNvPr id="6" name="Image 3" descr="preencoded.png"/>
          <p:cNvPicPr>
            <a:picLocks noChangeAspect="1"/>
          </p:cNvPicPr>
          <p:nvPr/>
        </p:nvPicPr>
        <p:blipFill>
          <a:blip r:embed="rId4"/>
          <a:stretch>
            <a:fillRect/>
          </a:stretch>
        </p:blipFill>
        <p:spPr>
          <a:xfrm>
            <a:off x="1404104" y="4668172"/>
            <a:ext cx="403503" cy="358735"/>
          </a:xfrm>
          <a:prstGeom prst="rect">
            <a:avLst/>
          </a:prstGeom>
        </p:spPr>
      </p:pic>
      <p:pic>
        <p:nvPicPr>
          <p:cNvPr id="7" name="Image 4" descr="preencoded.png"/>
          <p:cNvPicPr>
            <a:picLocks noChangeAspect="1"/>
          </p:cNvPicPr>
          <p:nvPr/>
        </p:nvPicPr>
        <p:blipFill>
          <a:blip r:embed="rId4"/>
          <a:stretch>
            <a:fillRect/>
          </a:stretch>
        </p:blipFill>
        <p:spPr>
          <a:xfrm>
            <a:off x="1867376" y="4668172"/>
            <a:ext cx="403503" cy="358735"/>
          </a:xfrm>
          <a:prstGeom prst="rect">
            <a:avLst/>
          </a:prstGeom>
        </p:spPr>
      </p:pic>
      <p:pic>
        <p:nvPicPr>
          <p:cNvPr id="8" name="Image 5" descr="preencoded.png"/>
          <p:cNvPicPr>
            <a:picLocks noChangeAspect="1"/>
          </p:cNvPicPr>
          <p:nvPr/>
        </p:nvPicPr>
        <p:blipFill>
          <a:blip r:embed="rId4"/>
          <a:stretch>
            <a:fillRect/>
          </a:stretch>
        </p:blipFill>
        <p:spPr>
          <a:xfrm>
            <a:off x="2330648" y="4668172"/>
            <a:ext cx="403503" cy="358735"/>
          </a:xfrm>
          <a:prstGeom prst="rect">
            <a:avLst/>
          </a:prstGeom>
        </p:spPr>
      </p:pic>
      <p:sp>
        <p:nvSpPr>
          <p:cNvPr id="9" name="Text 1"/>
          <p:cNvSpPr/>
          <p:nvPr/>
        </p:nvSpPr>
        <p:spPr>
          <a:xfrm>
            <a:off x="2913459" y="4737466"/>
            <a:ext cx="298966" cy="298966"/>
          </a:xfrm>
          <a:prstGeom prst="rect">
            <a:avLst/>
          </a:prstGeom>
          <a:noFill/>
          <a:ln/>
        </p:spPr>
        <p:txBody>
          <a:bodyPr wrap="none" lIns="0" tIns="0" rIns="0" bIns="0" rtlCol="0" anchor="t"/>
          <a:lstStyle/>
          <a:p>
            <a:pPr marL="0" indent="0" algn="l">
              <a:lnSpc>
                <a:spcPts val="2350"/>
              </a:lnSpc>
              <a:buNone/>
            </a:pPr>
            <a:r>
              <a:rPr lang="en-US" sz="2350" dirty="0">
                <a:solidFill>
                  <a:srgbClr val="DAD8E9"/>
                </a:solidFill>
                <a:latin typeface="Prompt Medium" pitchFamily="34" charset="0"/>
                <a:ea typeface="Prompt Medium" pitchFamily="34" charset="-122"/>
                <a:cs typeface="Prompt Medium" pitchFamily="34" charset="-120"/>
              </a:rPr>
              <a:t>5</a:t>
            </a:r>
            <a:endParaRPr lang="en-US" sz="2350" dirty="0"/>
          </a:p>
        </p:txBody>
      </p:sp>
      <p:sp>
        <p:nvSpPr>
          <p:cNvPr id="10" name="Text 2"/>
          <p:cNvSpPr/>
          <p:nvPr/>
        </p:nvSpPr>
        <p:spPr>
          <a:xfrm>
            <a:off x="508530" y="4157037"/>
            <a:ext cx="8635471" cy="797004"/>
          </a:xfrm>
          <a:prstGeom prst="rect">
            <a:avLst/>
          </a:prstGeom>
          <a:noFill/>
          <a:ln/>
        </p:spPr>
        <p:txBody>
          <a:bodyPr wrap="square" lIns="0" tIns="0" rIns="0" bIns="0" rtlCol="0" anchor="t"/>
          <a:lstStyle/>
          <a:p>
            <a:pPr marL="0" indent="0" algn="l">
              <a:lnSpc>
                <a:spcPts val="3100"/>
              </a:lnSpc>
              <a:buNone/>
            </a:pPr>
            <a:r>
              <a:rPr lang="en-US" sz="2800" b="1" dirty="0">
                <a:solidFill>
                  <a:srgbClr val="DAD8E9"/>
                </a:solidFill>
                <a:latin typeface="Prompt Medium" pitchFamily="34" charset="0"/>
                <a:ea typeface="Prompt Medium" pitchFamily="34" charset="-122"/>
                <a:cs typeface="Prompt Medium" pitchFamily="34" charset="-120"/>
              </a:rPr>
              <a:t>Môn học:</a:t>
            </a:r>
            <a:r>
              <a:rPr lang="en-US" sz="2800" dirty="0">
                <a:solidFill>
                  <a:srgbClr val="DAD8E9"/>
                </a:solidFill>
                <a:latin typeface="Prompt Medium" pitchFamily="34" charset="0"/>
                <a:ea typeface="Prompt Medium" pitchFamily="34" charset="-122"/>
                <a:cs typeface="Prompt Medium" pitchFamily="34" charset="-120"/>
              </a:rPr>
              <a:t> Điện toán đám mây (Cloud Computing)</a:t>
            </a:r>
            <a:endParaRPr lang="en-US" sz="2800" dirty="0"/>
          </a:p>
        </p:txBody>
      </p:sp>
      <p:sp>
        <p:nvSpPr>
          <p:cNvPr id="11" name="Text 3"/>
          <p:cNvSpPr/>
          <p:nvPr/>
        </p:nvSpPr>
        <p:spPr>
          <a:xfrm>
            <a:off x="508530" y="5223003"/>
            <a:ext cx="7381875" cy="478274"/>
          </a:xfrm>
          <a:prstGeom prst="rect">
            <a:avLst/>
          </a:prstGeom>
          <a:noFill/>
          <a:ln/>
        </p:spPr>
        <p:txBody>
          <a:bodyPr wrap="none" lIns="0" tIns="0" rIns="0" bIns="0" rtlCol="0" anchor="t"/>
          <a:lstStyle/>
          <a:p>
            <a:pPr marL="0" indent="0" algn="l">
              <a:lnSpc>
                <a:spcPts val="3750"/>
              </a:lnSpc>
              <a:buNone/>
            </a:pPr>
            <a:r>
              <a:rPr lang="en-US" sz="2350" dirty="0">
                <a:solidFill>
                  <a:srgbClr val="DAD8E9"/>
                </a:solidFill>
                <a:latin typeface="Mukta Light" pitchFamily="34" charset="0"/>
                <a:ea typeface="Mukta Light" pitchFamily="34" charset="-122"/>
                <a:cs typeface="Mukta Light" pitchFamily="34" charset="-120"/>
              </a:rPr>
              <a:t>Sinh viên thực hiện:</a:t>
            </a:r>
            <a:endParaRPr lang="en-US" sz="2350" dirty="0"/>
          </a:p>
        </p:txBody>
      </p:sp>
      <p:sp>
        <p:nvSpPr>
          <p:cNvPr id="12" name="Text 4"/>
          <p:cNvSpPr/>
          <p:nvPr/>
        </p:nvSpPr>
        <p:spPr>
          <a:xfrm>
            <a:off x="745595" y="5764053"/>
            <a:ext cx="7381875" cy="382667"/>
          </a:xfrm>
          <a:prstGeom prst="rect">
            <a:avLst/>
          </a:prstGeom>
          <a:noFill/>
          <a:ln/>
        </p:spPr>
        <p:txBody>
          <a:bodyPr wrap="none" lIns="0" tIns="0" rIns="0" bIns="0" rtlCol="0" anchor="t"/>
          <a:lstStyle/>
          <a:p>
            <a:pPr marL="342900" indent="-342900" algn="l">
              <a:lnSpc>
                <a:spcPts val="3000"/>
              </a:lnSpc>
              <a:buSzPct val="100000"/>
              <a:buChar char="•"/>
            </a:pPr>
            <a:r>
              <a:rPr lang="en-US" sz="2400" b="1" dirty="0">
                <a:solidFill>
                  <a:srgbClr val="DAD8E9"/>
                </a:solidFill>
                <a:latin typeface="Mukta Light" pitchFamily="34" charset="0"/>
                <a:ea typeface="Mukta Light" pitchFamily="34" charset="-122"/>
                <a:cs typeface="Mukta Light" pitchFamily="34" charset="-120"/>
              </a:rPr>
              <a:t>Sử Thị Yến Linh – 52300218</a:t>
            </a:r>
            <a:endParaRPr lang="en-US" sz="2400" dirty="0"/>
          </a:p>
        </p:txBody>
      </p:sp>
      <p:sp>
        <p:nvSpPr>
          <p:cNvPr id="13" name="Text 5"/>
          <p:cNvSpPr/>
          <p:nvPr/>
        </p:nvSpPr>
        <p:spPr>
          <a:xfrm>
            <a:off x="745596" y="6385857"/>
            <a:ext cx="7381875" cy="382667"/>
          </a:xfrm>
          <a:prstGeom prst="rect">
            <a:avLst/>
          </a:prstGeom>
          <a:noFill/>
          <a:ln/>
        </p:spPr>
        <p:txBody>
          <a:bodyPr wrap="none" lIns="0" tIns="0" rIns="0" bIns="0" rtlCol="0" anchor="t"/>
          <a:lstStyle/>
          <a:p>
            <a:pPr marL="342900" indent="-342900" algn="l">
              <a:lnSpc>
                <a:spcPts val="3000"/>
              </a:lnSpc>
              <a:buSzPct val="100000"/>
              <a:buChar char="•"/>
            </a:pPr>
            <a:r>
              <a:rPr lang="en-US" sz="2400" b="1" dirty="0">
                <a:solidFill>
                  <a:srgbClr val="DAD8E9"/>
                </a:solidFill>
                <a:latin typeface="Mukta Light" pitchFamily="34" charset="0"/>
                <a:ea typeface="Mukta Light" pitchFamily="34" charset="-122"/>
                <a:cs typeface="Mukta Light" pitchFamily="34" charset="-120"/>
              </a:rPr>
              <a:t>Lê Thị Mỹ Phụng – 52200264</a:t>
            </a:r>
            <a:endParaRPr lang="en-US" sz="2400" dirty="0"/>
          </a:p>
        </p:txBody>
      </p:sp>
      <p:sp>
        <p:nvSpPr>
          <p:cNvPr id="14" name="Text 6"/>
          <p:cNvSpPr/>
          <p:nvPr/>
        </p:nvSpPr>
        <p:spPr>
          <a:xfrm>
            <a:off x="302866" y="7372350"/>
            <a:ext cx="7381875" cy="478274"/>
          </a:xfrm>
          <a:prstGeom prst="rect">
            <a:avLst/>
          </a:prstGeom>
          <a:noFill/>
          <a:ln/>
        </p:spPr>
        <p:txBody>
          <a:bodyPr wrap="none" lIns="0" tIns="0" rIns="0" bIns="0" rtlCol="0" anchor="t"/>
          <a:lstStyle/>
          <a:p>
            <a:pPr marL="0" indent="0" algn="l">
              <a:lnSpc>
                <a:spcPts val="3750"/>
              </a:lnSpc>
              <a:buNone/>
            </a:pPr>
            <a:r>
              <a:rPr lang="en-US" sz="2350" b="1" dirty="0">
                <a:solidFill>
                  <a:srgbClr val="FCEC99"/>
                </a:solidFill>
                <a:latin typeface="Mukta Light" pitchFamily="34" charset="0"/>
                <a:ea typeface="Mukta Light" pitchFamily="34" charset="-122"/>
                <a:cs typeface="Mukta Light" pitchFamily="34" charset="-120"/>
              </a:rPr>
              <a:t>Giảng viên hướng dẫn:</a:t>
            </a:r>
            <a:r>
              <a:rPr lang="en-US" sz="2350" dirty="0">
                <a:solidFill>
                  <a:srgbClr val="DAD8E9"/>
                </a:solidFill>
                <a:latin typeface="Mukta Light" pitchFamily="34" charset="0"/>
                <a:ea typeface="Mukta Light" pitchFamily="34" charset="-122"/>
                <a:cs typeface="Mukta Light" pitchFamily="34" charset="-120"/>
              </a:rPr>
              <a:t> </a:t>
            </a:r>
            <a:r>
              <a:rPr lang="en-US" sz="2350" b="1" i="1" dirty="0">
                <a:solidFill>
                  <a:srgbClr val="FCEC99"/>
                </a:solidFill>
                <a:latin typeface="Mukta Light" pitchFamily="34" charset="0"/>
                <a:ea typeface="Mukta Light" pitchFamily="34" charset="-122"/>
                <a:cs typeface="Mukta Light" pitchFamily="34" charset="-120"/>
              </a:rPr>
              <a:t>TS. Trần Chí Thiện</a:t>
            </a:r>
            <a:endParaRPr lang="en-US" sz="2350" dirty="0"/>
          </a:p>
        </p:txBody>
      </p:sp>
      <p:sp>
        <p:nvSpPr>
          <p:cNvPr id="15" name="Text 7"/>
          <p:cNvSpPr/>
          <p:nvPr/>
        </p:nvSpPr>
        <p:spPr>
          <a:xfrm>
            <a:off x="881063" y="6338054"/>
            <a:ext cx="7381875" cy="382667"/>
          </a:xfrm>
          <a:prstGeom prst="rect">
            <a:avLst/>
          </a:prstGeom>
          <a:noFill/>
          <a:ln/>
        </p:spPr>
        <p:txBody>
          <a:bodyPr wrap="none" lIns="0" tIns="0" rIns="0" bIns="0" rtlCol="0" anchor="t"/>
          <a:lstStyle/>
          <a:p>
            <a:pPr marL="0" indent="0" algn="l">
              <a:lnSpc>
                <a:spcPts val="3000"/>
              </a:lnSpc>
              <a:buNone/>
            </a:pPr>
            <a:endParaRPr lang="en-US" sz="1850" dirty="0"/>
          </a:p>
        </p:txBody>
      </p:sp>
      <p:sp>
        <p:nvSpPr>
          <p:cNvPr id="16" name="Text 8"/>
          <p:cNvSpPr/>
          <p:nvPr/>
        </p:nvSpPr>
        <p:spPr>
          <a:xfrm>
            <a:off x="881063" y="6989683"/>
            <a:ext cx="7381875" cy="382667"/>
          </a:xfrm>
          <a:prstGeom prst="rect">
            <a:avLst/>
          </a:prstGeom>
          <a:noFill/>
          <a:ln/>
        </p:spPr>
        <p:txBody>
          <a:bodyPr wrap="none" lIns="0" tIns="0" rIns="0" bIns="0" rtlCol="0" anchor="t"/>
          <a:lstStyle/>
          <a:p>
            <a:pPr marL="0" indent="0" algn="l">
              <a:lnSpc>
                <a:spcPts val="3000"/>
              </a:lnSpc>
              <a:buNone/>
            </a:pPr>
            <a:endParaRPr lang="en-US" sz="1850" dirty="0"/>
          </a:p>
        </p:txBody>
      </p:sp>
      <p:pic>
        <p:nvPicPr>
          <p:cNvPr id="17" name="Picture 16">
            <a:extLst>
              <a:ext uri="{FF2B5EF4-FFF2-40B4-BE49-F238E27FC236}">
                <a16:creationId xmlns:a16="http://schemas.microsoft.com/office/drawing/2014/main" id="{487E3EFB-3A42-4157-A76C-7522F5E88B54}"/>
              </a:ext>
            </a:extLst>
          </p:cNvPr>
          <p:cNvPicPr>
            <a:picLocks noChangeAspect="1"/>
          </p:cNvPicPr>
          <p:nvPr/>
        </p:nvPicPr>
        <p:blipFill>
          <a:blip r:embed="rId5"/>
          <a:stretch>
            <a:fillRect/>
          </a:stretch>
        </p:blipFill>
        <p:spPr>
          <a:xfrm>
            <a:off x="11409015" y="6798707"/>
            <a:ext cx="4680644" cy="2270688"/>
          </a:xfrm>
          <a:prstGeom prst="rect">
            <a:avLst/>
          </a:prstGeom>
        </p:spPr>
      </p:pic>
      <p:pic>
        <p:nvPicPr>
          <p:cNvPr id="18" name="Picture 17">
            <a:extLst>
              <a:ext uri="{FF2B5EF4-FFF2-40B4-BE49-F238E27FC236}">
                <a16:creationId xmlns:a16="http://schemas.microsoft.com/office/drawing/2014/main" id="{6965A52C-DEB5-46CC-BE87-504AC25E03C8}"/>
              </a:ext>
            </a:extLst>
          </p:cNvPr>
          <p:cNvPicPr>
            <a:picLocks noChangeAspect="1"/>
          </p:cNvPicPr>
          <p:nvPr/>
        </p:nvPicPr>
        <p:blipFill>
          <a:blip r:embed="rId6"/>
          <a:stretch>
            <a:fillRect/>
          </a:stretch>
        </p:blipFill>
        <p:spPr>
          <a:xfrm>
            <a:off x="0" y="0"/>
            <a:ext cx="1786617" cy="98796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2220515" y="837724"/>
            <a:ext cx="9508212" cy="524470"/>
          </a:xfrm>
          <a:prstGeom prst="rect">
            <a:avLst/>
          </a:prstGeom>
          <a:noFill/>
          <a:ln/>
        </p:spPr>
        <p:txBody>
          <a:bodyPr wrap="none" lIns="0" tIns="0" rIns="0" bIns="0" rtlCol="0" anchor="t"/>
          <a:lstStyle/>
          <a:p>
            <a:pPr marL="0" indent="0" algn="l">
              <a:lnSpc>
                <a:spcPts val="4100"/>
              </a:lnSpc>
              <a:buNone/>
            </a:pPr>
            <a:r>
              <a:rPr lang="en-US" sz="3300" dirty="0">
                <a:solidFill>
                  <a:srgbClr val="C6BFEE"/>
                </a:solidFill>
                <a:latin typeface="Prompt Medium" pitchFamily="34" charset="0"/>
                <a:ea typeface="Prompt Medium" pitchFamily="34" charset="-122"/>
                <a:cs typeface="Prompt Medium" pitchFamily="34" charset="-120"/>
              </a:rPr>
              <a:t>Các Tầng Trong Kiến Trúc (2): Web, App, Auth</a:t>
            </a:r>
            <a:endParaRPr lang="en-US" sz="3300" dirty="0"/>
          </a:p>
        </p:txBody>
      </p:sp>
      <p:pic>
        <p:nvPicPr>
          <p:cNvPr id="3" name="Image 0" descr="preencoded.png"/>
          <p:cNvPicPr>
            <a:picLocks noChangeAspect="1"/>
          </p:cNvPicPr>
          <p:nvPr/>
        </p:nvPicPr>
        <p:blipFill>
          <a:blip r:embed="rId3"/>
          <a:stretch>
            <a:fillRect/>
          </a:stretch>
        </p:blipFill>
        <p:spPr>
          <a:xfrm>
            <a:off x="881063" y="1749028"/>
            <a:ext cx="2953345" cy="2953345"/>
          </a:xfrm>
          <a:prstGeom prst="rect">
            <a:avLst/>
          </a:prstGeom>
        </p:spPr>
      </p:pic>
      <p:sp>
        <p:nvSpPr>
          <p:cNvPr id="4" name="Text 1"/>
          <p:cNvSpPr/>
          <p:nvPr/>
        </p:nvSpPr>
        <p:spPr>
          <a:xfrm>
            <a:off x="881063" y="4914781"/>
            <a:ext cx="2517577" cy="314682"/>
          </a:xfrm>
          <a:prstGeom prst="rect">
            <a:avLst/>
          </a:prstGeom>
          <a:noFill/>
          <a:ln/>
        </p:spPr>
        <p:txBody>
          <a:bodyPr wrap="none" lIns="0" tIns="0" rIns="0" bIns="0" rtlCol="0" anchor="t"/>
          <a:lstStyle/>
          <a:p>
            <a:pPr marL="0" indent="0" algn="l">
              <a:lnSpc>
                <a:spcPts val="2450"/>
              </a:lnSpc>
              <a:buNone/>
            </a:pPr>
            <a:r>
              <a:rPr lang="en-US" sz="1950" dirty="0">
                <a:solidFill>
                  <a:srgbClr val="C6BFEE"/>
                </a:solidFill>
                <a:latin typeface="Prompt Medium" pitchFamily="34" charset="0"/>
                <a:ea typeface="Prompt Medium" pitchFamily="34" charset="-122"/>
                <a:cs typeface="Prompt Medium" pitchFamily="34" charset="-120"/>
              </a:rPr>
              <a:t>Web Frontend</a:t>
            </a:r>
            <a:endParaRPr lang="en-US" sz="1950" dirty="0"/>
          </a:p>
        </p:txBody>
      </p:sp>
      <p:sp>
        <p:nvSpPr>
          <p:cNvPr id="5" name="Text 2"/>
          <p:cNvSpPr/>
          <p:nvPr/>
        </p:nvSpPr>
        <p:spPr>
          <a:xfrm>
            <a:off x="881063" y="5418177"/>
            <a:ext cx="3937873" cy="1510308"/>
          </a:xfrm>
          <a:prstGeom prst="rect">
            <a:avLst/>
          </a:prstGeom>
          <a:noFill/>
          <a:ln/>
        </p:spPr>
        <p:txBody>
          <a:bodyPr wrap="square" lIns="0" tIns="0" rIns="0" bIns="0" rtlCol="0" anchor="t"/>
          <a:lstStyle/>
          <a:p>
            <a:pPr marL="0" indent="0" algn="l">
              <a:lnSpc>
                <a:spcPts val="2350"/>
              </a:lnSpc>
              <a:buNone/>
            </a:pPr>
            <a:r>
              <a:rPr lang="en-US" sz="1450" dirty="0">
                <a:solidFill>
                  <a:srgbClr val="DAD8E9"/>
                </a:solidFill>
                <a:latin typeface="Mukta Light" pitchFamily="34" charset="0"/>
                <a:ea typeface="Mukta Light" pitchFamily="34" charset="-122"/>
                <a:cs typeface="Mukta Light" pitchFamily="34" charset="-120"/>
              </a:rPr>
              <a:t>Dịch vụ </a:t>
            </a:r>
            <a:r>
              <a:rPr lang="en-US" sz="1450" dirty="0">
                <a:solidFill>
                  <a:srgbClr val="A95B95"/>
                </a:solidFill>
                <a:latin typeface="Mukta Light" pitchFamily="34" charset="0"/>
                <a:ea typeface="Mukta Light" pitchFamily="34" charset="-122"/>
                <a:cs typeface="Mukta Light" pitchFamily="34" charset="-120"/>
              </a:rPr>
              <a:t>web-frontend-server</a:t>
            </a:r>
            <a:r>
              <a:rPr lang="en-US" sz="1450" dirty="0">
                <a:solidFill>
                  <a:srgbClr val="DAD8E9"/>
                </a:solidFill>
                <a:latin typeface="Mukta Light" pitchFamily="34" charset="0"/>
                <a:ea typeface="Mukta Light" pitchFamily="34" charset="-122"/>
                <a:cs typeface="Mukta Light" pitchFamily="34" charset="-120"/>
              </a:rPr>
              <a:t> sử dụng Nginx để phục vụ một trang web tĩnh, bao gồm trang chủ (Home) và một thư mục Blog với tối thiểu 3 bài viết. Đây là điểm tiếp xúc đầu tiên của người dùng với nội dung của MyMiniCloud.</a:t>
            </a:r>
            <a:endParaRPr lang="en-US" sz="1450" dirty="0"/>
          </a:p>
        </p:txBody>
      </p:sp>
      <p:pic>
        <p:nvPicPr>
          <p:cNvPr id="6" name="Image 1" descr="preencoded.png"/>
          <p:cNvPicPr>
            <a:picLocks noChangeAspect="1"/>
          </p:cNvPicPr>
          <p:nvPr/>
        </p:nvPicPr>
        <p:blipFill>
          <a:blip r:embed="rId4"/>
          <a:stretch>
            <a:fillRect/>
          </a:stretch>
        </p:blipFill>
        <p:spPr>
          <a:xfrm>
            <a:off x="5287089" y="1749028"/>
            <a:ext cx="2953345" cy="2953345"/>
          </a:xfrm>
          <a:prstGeom prst="rect">
            <a:avLst/>
          </a:prstGeom>
        </p:spPr>
      </p:pic>
      <p:sp>
        <p:nvSpPr>
          <p:cNvPr id="7" name="Text 3"/>
          <p:cNvSpPr/>
          <p:nvPr/>
        </p:nvSpPr>
        <p:spPr>
          <a:xfrm>
            <a:off x="5287089" y="4914781"/>
            <a:ext cx="2566154" cy="314682"/>
          </a:xfrm>
          <a:prstGeom prst="rect">
            <a:avLst/>
          </a:prstGeom>
          <a:noFill/>
          <a:ln/>
        </p:spPr>
        <p:txBody>
          <a:bodyPr wrap="none" lIns="0" tIns="0" rIns="0" bIns="0" rtlCol="0" anchor="t"/>
          <a:lstStyle/>
          <a:p>
            <a:pPr marL="0" indent="0" algn="l">
              <a:lnSpc>
                <a:spcPts val="2450"/>
              </a:lnSpc>
              <a:buNone/>
            </a:pPr>
            <a:r>
              <a:rPr lang="en-US" sz="1950" dirty="0">
                <a:solidFill>
                  <a:srgbClr val="C6BFEE"/>
                </a:solidFill>
                <a:latin typeface="Prompt Medium" pitchFamily="34" charset="0"/>
                <a:ea typeface="Prompt Medium" pitchFamily="34" charset="-122"/>
                <a:cs typeface="Prompt Medium" pitchFamily="34" charset="-120"/>
              </a:rPr>
              <a:t>Application Backend</a:t>
            </a:r>
            <a:endParaRPr lang="en-US" sz="1950" dirty="0"/>
          </a:p>
        </p:txBody>
      </p:sp>
      <p:sp>
        <p:nvSpPr>
          <p:cNvPr id="8" name="Text 4"/>
          <p:cNvSpPr/>
          <p:nvPr/>
        </p:nvSpPr>
        <p:spPr>
          <a:xfrm>
            <a:off x="5755243" y="5418177"/>
            <a:ext cx="3937873" cy="1525548"/>
          </a:xfrm>
          <a:prstGeom prst="rect">
            <a:avLst/>
          </a:prstGeom>
          <a:noFill/>
          <a:ln/>
        </p:spPr>
        <p:txBody>
          <a:bodyPr wrap="square" lIns="0" tIns="0" rIns="0" bIns="0" rtlCol="0" anchor="t"/>
          <a:lstStyle/>
          <a:p>
            <a:pPr marL="0" indent="0" algn="l">
              <a:lnSpc>
                <a:spcPts val="2350"/>
              </a:lnSpc>
              <a:buNone/>
            </a:pPr>
            <a:r>
              <a:rPr lang="en-US" sz="1450" dirty="0">
                <a:solidFill>
                  <a:srgbClr val="DAD8E9"/>
                </a:solidFill>
                <a:latin typeface="Mukta Light" pitchFamily="34" charset="0"/>
                <a:ea typeface="Mukta Light" pitchFamily="34" charset="-122"/>
                <a:cs typeface="Mukta Light" pitchFamily="34" charset="-120"/>
              </a:rPr>
              <a:t>Dịch vụ </a:t>
            </a:r>
            <a:r>
              <a:rPr lang="en-US" sz="1450" dirty="0">
                <a:solidFill>
                  <a:srgbClr val="A95B95"/>
                </a:solidFill>
                <a:latin typeface="Mukta Light" pitchFamily="34" charset="0"/>
                <a:ea typeface="Mukta Light" pitchFamily="34" charset="-122"/>
                <a:cs typeface="Mukta Light" pitchFamily="34" charset="-120"/>
              </a:rPr>
              <a:t>application-backend-server</a:t>
            </a:r>
            <a:r>
              <a:rPr lang="en-US" sz="1450" dirty="0">
                <a:solidFill>
                  <a:srgbClr val="DAD8E9"/>
                </a:solidFill>
                <a:latin typeface="Mukta Light" pitchFamily="34" charset="0"/>
                <a:ea typeface="Mukta Light" pitchFamily="34" charset="-122"/>
                <a:cs typeface="Mukta Light" pitchFamily="34" charset="-120"/>
              </a:rPr>
              <a:t> triển khai một API được xây dựng bằng Flask. Nó cung cấp các endpoint như </a:t>
            </a:r>
            <a:r>
              <a:rPr lang="en-US" sz="1450" dirty="0">
                <a:solidFill>
                  <a:srgbClr val="DAD8E9"/>
                </a:solidFill>
                <a:highlight>
                  <a:srgbClr val="181930"/>
                </a:highlight>
                <a:latin typeface="Consolas" pitchFamily="34" charset="0"/>
                <a:ea typeface="Consolas" pitchFamily="34" charset="-122"/>
                <a:cs typeface="Consolas" pitchFamily="34" charset="-120"/>
              </a:rPr>
              <a:t>/hello</a:t>
            </a:r>
            <a:r>
              <a:rPr lang="en-US" sz="1450" dirty="0">
                <a:solidFill>
                  <a:srgbClr val="DAD8E9"/>
                </a:solidFill>
                <a:latin typeface="Mukta Light" pitchFamily="34" charset="0"/>
                <a:ea typeface="Mukta Light" pitchFamily="34" charset="-122"/>
                <a:cs typeface="Mukta Light" pitchFamily="34" charset="-120"/>
              </a:rPr>
              <a:t> và </a:t>
            </a:r>
            <a:r>
              <a:rPr lang="en-US" sz="1450" dirty="0">
                <a:solidFill>
                  <a:srgbClr val="DAD8E9"/>
                </a:solidFill>
                <a:highlight>
                  <a:srgbClr val="181930"/>
                </a:highlight>
                <a:latin typeface="Consolas" pitchFamily="34" charset="0"/>
                <a:ea typeface="Consolas" pitchFamily="34" charset="-122"/>
                <a:cs typeface="Consolas" pitchFamily="34" charset="-120"/>
              </a:rPr>
              <a:t>/student</a:t>
            </a:r>
            <a:r>
              <a:rPr lang="en-US" sz="1450" dirty="0">
                <a:solidFill>
                  <a:srgbClr val="DAD8E9"/>
                </a:solidFill>
                <a:latin typeface="Mukta Light" pitchFamily="34" charset="0"/>
                <a:ea typeface="Mukta Light" pitchFamily="34" charset="-122"/>
                <a:cs typeface="Mukta Light" pitchFamily="34" charset="-120"/>
              </a:rPr>
              <a:t>, trả về dữ liệu JSON từ file hoặc cơ sở dữ liệu, thể hiện khả năng xử lý logic động của hệ thống.</a:t>
            </a:r>
            <a:endParaRPr lang="en-US" sz="1450" dirty="0"/>
          </a:p>
        </p:txBody>
      </p:sp>
      <p:pic>
        <p:nvPicPr>
          <p:cNvPr id="9" name="Image 2" descr="preencoded.png"/>
          <p:cNvPicPr>
            <a:picLocks noChangeAspect="1"/>
          </p:cNvPicPr>
          <p:nvPr/>
        </p:nvPicPr>
        <p:blipFill>
          <a:blip r:embed="rId5"/>
          <a:stretch>
            <a:fillRect/>
          </a:stretch>
        </p:blipFill>
        <p:spPr>
          <a:xfrm>
            <a:off x="9693116" y="1749028"/>
            <a:ext cx="3053358" cy="3053358"/>
          </a:xfrm>
          <a:prstGeom prst="rect">
            <a:avLst/>
          </a:prstGeom>
        </p:spPr>
      </p:pic>
      <p:sp>
        <p:nvSpPr>
          <p:cNvPr id="10" name="Text 5"/>
          <p:cNvSpPr/>
          <p:nvPr/>
        </p:nvSpPr>
        <p:spPr>
          <a:xfrm>
            <a:off x="9693116" y="5014793"/>
            <a:ext cx="2517577" cy="314682"/>
          </a:xfrm>
          <a:prstGeom prst="rect">
            <a:avLst/>
          </a:prstGeom>
          <a:noFill/>
          <a:ln/>
        </p:spPr>
        <p:txBody>
          <a:bodyPr wrap="none" lIns="0" tIns="0" rIns="0" bIns="0" rtlCol="0" anchor="t"/>
          <a:lstStyle/>
          <a:p>
            <a:pPr marL="0" indent="0" algn="l">
              <a:lnSpc>
                <a:spcPts val="2450"/>
              </a:lnSpc>
              <a:buNone/>
            </a:pPr>
            <a:r>
              <a:rPr lang="en-US" sz="1950" dirty="0">
                <a:solidFill>
                  <a:srgbClr val="C6BFEE"/>
                </a:solidFill>
                <a:latin typeface="Prompt Medium" pitchFamily="34" charset="0"/>
                <a:ea typeface="Prompt Medium" pitchFamily="34" charset="-122"/>
                <a:cs typeface="Prompt Medium" pitchFamily="34" charset="-120"/>
              </a:rPr>
              <a:t>Authentication</a:t>
            </a:r>
            <a:endParaRPr lang="en-US" sz="1950" dirty="0"/>
          </a:p>
        </p:txBody>
      </p:sp>
      <p:sp>
        <p:nvSpPr>
          <p:cNvPr id="11" name="Text 6"/>
          <p:cNvSpPr/>
          <p:nvPr/>
        </p:nvSpPr>
        <p:spPr>
          <a:xfrm>
            <a:off x="9693116" y="5518190"/>
            <a:ext cx="4071223" cy="1812369"/>
          </a:xfrm>
          <a:prstGeom prst="rect">
            <a:avLst/>
          </a:prstGeom>
          <a:noFill/>
          <a:ln/>
        </p:spPr>
        <p:txBody>
          <a:bodyPr wrap="square" lIns="0" tIns="0" rIns="0" bIns="0" rtlCol="0" anchor="t"/>
          <a:lstStyle/>
          <a:p>
            <a:pPr marL="0" indent="0" algn="l">
              <a:lnSpc>
                <a:spcPts val="2350"/>
              </a:lnSpc>
              <a:buNone/>
            </a:pPr>
            <a:r>
              <a:rPr lang="en-US" sz="1450" dirty="0">
                <a:solidFill>
                  <a:srgbClr val="DAD8E9"/>
                </a:solidFill>
                <a:latin typeface="Mukta Light" pitchFamily="34" charset="0"/>
                <a:ea typeface="Mukta Light" pitchFamily="34" charset="-122"/>
                <a:cs typeface="Mukta Light" pitchFamily="34" charset="-120"/>
              </a:rPr>
              <a:t>Dịch vụ </a:t>
            </a:r>
            <a:r>
              <a:rPr lang="en-US" sz="1450" dirty="0">
                <a:solidFill>
                  <a:srgbClr val="A95B95"/>
                </a:solidFill>
                <a:latin typeface="Mukta Light" pitchFamily="34" charset="0"/>
                <a:ea typeface="Mukta Light" pitchFamily="34" charset="-122"/>
                <a:cs typeface="Mukta Light" pitchFamily="34" charset="-120"/>
              </a:rPr>
              <a:t>authentication-identity-server</a:t>
            </a:r>
            <a:r>
              <a:rPr lang="en-US" sz="1450" dirty="0">
                <a:solidFill>
                  <a:srgbClr val="DAD8E9"/>
                </a:solidFill>
                <a:latin typeface="Mukta Light" pitchFamily="34" charset="0"/>
                <a:ea typeface="Mukta Light" pitchFamily="34" charset="-122"/>
                <a:cs typeface="Mukta Light" pitchFamily="34" charset="-120"/>
              </a:rPr>
              <a:t> sử dụng Keycloak để quản lý xác thực và danh tính. Nó thiết lập một Realm theo MSSV, với các người dùng mẫu như sv01, sv02 và client flask-app, cung cấp tính năng </a:t>
            </a:r>
            <a:r>
              <a:rPr lang="en-US" sz="1450" b="1" dirty="0">
                <a:solidFill>
                  <a:srgbClr val="DAD8E9"/>
                </a:solidFill>
                <a:latin typeface="Mukta Light" pitchFamily="34" charset="0"/>
                <a:ea typeface="Mukta Light" pitchFamily="34" charset="-122"/>
                <a:cs typeface="Mukta Light" pitchFamily="34" charset="-120"/>
              </a:rPr>
              <a:t>Single Sign-On (SSO)</a:t>
            </a:r>
            <a:r>
              <a:rPr lang="en-US" sz="1450" dirty="0">
                <a:solidFill>
                  <a:srgbClr val="DAD8E9"/>
                </a:solidFill>
                <a:latin typeface="Mukta Light" pitchFamily="34" charset="0"/>
                <a:ea typeface="Mukta Light" pitchFamily="34" charset="-122"/>
                <a:cs typeface="Mukta Light" pitchFamily="34" charset="-120"/>
              </a:rPr>
              <a:t> và quản lý token OIDC, đảm bảo an toàn cho các ứng dụng.</a:t>
            </a:r>
            <a:endParaRPr lang="en-US" sz="1450" dirty="0"/>
          </a:p>
        </p:txBody>
      </p:sp>
      <p:pic>
        <p:nvPicPr>
          <p:cNvPr id="12" name="Picture 11">
            <a:extLst>
              <a:ext uri="{FF2B5EF4-FFF2-40B4-BE49-F238E27FC236}">
                <a16:creationId xmlns:a16="http://schemas.microsoft.com/office/drawing/2014/main" id="{BA57F860-95F4-4FDC-8E7A-48126EFF01DD}"/>
              </a:ext>
            </a:extLst>
          </p:cNvPr>
          <p:cNvPicPr>
            <a:picLocks noChangeAspect="1"/>
          </p:cNvPicPr>
          <p:nvPr/>
        </p:nvPicPr>
        <p:blipFill>
          <a:blip r:embed="rId6"/>
          <a:stretch>
            <a:fillRect/>
          </a:stretch>
        </p:blipFill>
        <p:spPr>
          <a:xfrm>
            <a:off x="11409015" y="6798707"/>
            <a:ext cx="4680644" cy="2270688"/>
          </a:xfrm>
          <a:prstGeom prst="rect">
            <a:avLst/>
          </a:prstGeom>
        </p:spPr>
      </p:pic>
      <p:pic>
        <p:nvPicPr>
          <p:cNvPr id="13" name="Picture 12">
            <a:extLst>
              <a:ext uri="{FF2B5EF4-FFF2-40B4-BE49-F238E27FC236}">
                <a16:creationId xmlns:a16="http://schemas.microsoft.com/office/drawing/2014/main" id="{6D0DD411-113E-4CED-A7E7-B536DCFD4796}"/>
              </a:ext>
            </a:extLst>
          </p:cNvPr>
          <p:cNvPicPr>
            <a:picLocks noChangeAspect="1"/>
          </p:cNvPicPr>
          <p:nvPr/>
        </p:nvPicPr>
        <p:blipFill>
          <a:blip r:embed="rId7"/>
          <a:stretch>
            <a:fillRect/>
          </a:stretch>
        </p:blipFill>
        <p:spPr>
          <a:xfrm>
            <a:off x="0" y="0"/>
            <a:ext cx="1786617" cy="98796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0791"/>
          </a:xfrm>
          <a:prstGeom prst="rect">
            <a:avLst/>
          </a:prstGeom>
        </p:spPr>
      </p:pic>
      <p:sp>
        <p:nvSpPr>
          <p:cNvPr id="3" name="Shape 0"/>
          <p:cNvSpPr/>
          <p:nvPr/>
        </p:nvSpPr>
        <p:spPr>
          <a:xfrm>
            <a:off x="0" y="0"/>
            <a:ext cx="14630400" cy="8230791"/>
          </a:xfrm>
          <a:prstGeom prst="rect">
            <a:avLst/>
          </a:prstGeom>
          <a:solidFill>
            <a:srgbClr val="0B0C23">
              <a:alpha val="80000"/>
            </a:srgbClr>
          </a:solidFill>
          <a:ln/>
        </p:spPr>
      </p:sp>
      <p:sp>
        <p:nvSpPr>
          <p:cNvPr id="4" name="Text 1"/>
          <p:cNvSpPr/>
          <p:nvPr/>
        </p:nvSpPr>
        <p:spPr>
          <a:xfrm>
            <a:off x="2796897" y="839033"/>
            <a:ext cx="7207806" cy="532805"/>
          </a:xfrm>
          <a:prstGeom prst="rect">
            <a:avLst/>
          </a:prstGeom>
          <a:noFill/>
          <a:ln/>
        </p:spPr>
        <p:txBody>
          <a:bodyPr wrap="none" lIns="0" tIns="0" rIns="0" bIns="0" rtlCol="0" anchor="t"/>
          <a:lstStyle/>
          <a:p>
            <a:pPr marL="0" indent="0" algn="l">
              <a:lnSpc>
                <a:spcPts val="4150"/>
              </a:lnSpc>
              <a:buNone/>
            </a:pPr>
            <a:r>
              <a:rPr lang="en-US" sz="4400" dirty="0">
                <a:solidFill>
                  <a:srgbClr val="C6BFEE"/>
                </a:solidFill>
                <a:latin typeface="Prompt Medium" pitchFamily="34" charset="0"/>
                <a:ea typeface="Prompt Medium" pitchFamily="34" charset="-122"/>
                <a:cs typeface="Prompt Medium" pitchFamily="34" charset="-120"/>
              </a:rPr>
              <a:t>Các Tầng Dịch Vụ Cốt Lõi (4 tầng):</a:t>
            </a:r>
            <a:endParaRPr lang="en-US" sz="4400" dirty="0"/>
          </a:p>
        </p:txBody>
      </p:sp>
      <p:sp>
        <p:nvSpPr>
          <p:cNvPr id="5" name="Shape 2"/>
          <p:cNvSpPr/>
          <p:nvPr/>
        </p:nvSpPr>
        <p:spPr>
          <a:xfrm>
            <a:off x="839152" y="1911310"/>
            <a:ext cx="6356152" cy="2530435"/>
          </a:xfrm>
          <a:prstGeom prst="roundRect">
            <a:avLst>
              <a:gd name="adj" fmla="val 5782"/>
            </a:avLst>
          </a:prstGeom>
          <a:solidFill>
            <a:srgbClr val="0B0C23">
              <a:alpha val="95000"/>
            </a:srgbClr>
          </a:solidFill>
          <a:ln/>
        </p:spPr>
      </p:sp>
      <p:sp>
        <p:nvSpPr>
          <p:cNvPr id="6" name="Shape 3"/>
          <p:cNvSpPr/>
          <p:nvPr/>
        </p:nvSpPr>
        <p:spPr>
          <a:xfrm>
            <a:off x="839152" y="1880830"/>
            <a:ext cx="6356152" cy="121920"/>
          </a:xfrm>
          <a:prstGeom prst="roundRect">
            <a:avLst>
              <a:gd name="adj" fmla="val 82603"/>
            </a:avLst>
          </a:prstGeom>
          <a:solidFill>
            <a:srgbClr val="A95B95"/>
          </a:solidFill>
          <a:ln/>
        </p:spPr>
      </p:sp>
      <p:sp>
        <p:nvSpPr>
          <p:cNvPr id="7" name="Shape 4"/>
          <p:cNvSpPr/>
          <p:nvPr/>
        </p:nvSpPr>
        <p:spPr>
          <a:xfrm>
            <a:off x="3657540" y="1551742"/>
            <a:ext cx="719257" cy="719257"/>
          </a:xfrm>
          <a:prstGeom prst="roundRect">
            <a:avLst>
              <a:gd name="adj" fmla="val 127131"/>
            </a:avLst>
          </a:prstGeom>
          <a:solidFill>
            <a:srgbClr val="A95B95"/>
          </a:solidFill>
          <a:ln/>
        </p:spPr>
      </p:sp>
      <p:sp>
        <p:nvSpPr>
          <p:cNvPr id="8" name="Text 5"/>
          <p:cNvSpPr/>
          <p:nvPr/>
        </p:nvSpPr>
        <p:spPr>
          <a:xfrm>
            <a:off x="3873282" y="1731526"/>
            <a:ext cx="287655" cy="359569"/>
          </a:xfrm>
          <a:prstGeom prst="rect">
            <a:avLst/>
          </a:prstGeom>
          <a:noFill/>
          <a:ln/>
        </p:spPr>
        <p:txBody>
          <a:bodyPr wrap="none" lIns="0" tIns="0" rIns="0" bIns="0" rtlCol="0" anchor="t"/>
          <a:lstStyle/>
          <a:p>
            <a:pPr marL="0" indent="0" algn="l">
              <a:lnSpc>
                <a:spcPts val="3600"/>
              </a:lnSpc>
              <a:buNone/>
            </a:pPr>
            <a:r>
              <a:rPr lang="en-US" sz="2800" dirty="0">
                <a:solidFill>
                  <a:srgbClr val="FFFFFF"/>
                </a:solidFill>
                <a:latin typeface="Prompt Medium" pitchFamily="34" charset="0"/>
                <a:ea typeface="Prompt Medium" pitchFamily="34" charset="-122"/>
                <a:cs typeface="Prompt Medium" pitchFamily="34" charset="-120"/>
              </a:rPr>
              <a:t>1</a:t>
            </a:r>
            <a:endParaRPr lang="en-US" sz="2800" dirty="0"/>
          </a:p>
        </p:txBody>
      </p:sp>
      <p:sp>
        <p:nvSpPr>
          <p:cNvPr id="9" name="Text 6"/>
          <p:cNvSpPr/>
          <p:nvPr/>
        </p:nvSpPr>
        <p:spPr>
          <a:xfrm>
            <a:off x="1109305" y="2510671"/>
            <a:ext cx="5815846" cy="666036"/>
          </a:xfrm>
          <a:prstGeom prst="rect">
            <a:avLst/>
          </a:prstGeom>
          <a:noFill/>
          <a:ln/>
        </p:spPr>
        <p:txBody>
          <a:bodyPr wrap="square" lIns="0" tIns="0" rIns="0" bIns="0" rtlCol="0" anchor="t"/>
          <a:lstStyle/>
          <a:p>
            <a:pPr marL="0" indent="0" algn="l">
              <a:lnSpc>
                <a:spcPts val="2600"/>
              </a:lnSpc>
              <a:buNone/>
            </a:pPr>
            <a:r>
              <a:rPr lang="en-US" sz="2800" dirty="0">
                <a:solidFill>
                  <a:srgbClr val="DAD8E9"/>
                </a:solidFill>
                <a:latin typeface="Prompt Medium" pitchFamily="34" charset="0"/>
                <a:ea typeface="Prompt Medium" pitchFamily="34" charset="-122"/>
                <a:cs typeface="Prompt Medium" pitchFamily="34" charset="-120"/>
              </a:rPr>
              <a:t>Database Server (relational-database-server)</a:t>
            </a:r>
            <a:endParaRPr lang="en-US" sz="2800" dirty="0"/>
          </a:p>
        </p:txBody>
      </p:sp>
      <p:sp>
        <p:nvSpPr>
          <p:cNvPr id="10" name="Text 7"/>
          <p:cNvSpPr/>
          <p:nvPr/>
        </p:nvSpPr>
        <p:spPr>
          <a:xfrm>
            <a:off x="1109305" y="3320534"/>
            <a:ext cx="5815846" cy="383619"/>
          </a:xfrm>
          <a:prstGeom prst="rect">
            <a:avLst/>
          </a:prstGeom>
          <a:noFill/>
          <a:ln/>
        </p:spPr>
        <p:txBody>
          <a:bodyPr wrap="none" lIns="0" tIns="0" rIns="0" bIns="0" rtlCol="0" anchor="t"/>
          <a:lstStyle/>
          <a:p>
            <a:pPr marL="342900" indent="-342900" algn="l">
              <a:lnSpc>
                <a:spcPts val="3000"/>
              </a:lnSpc>
              <a:buSzPct val="100000"/>
              <a:buChar char="•"/>
            </a:pPr>
            <a:r>
              <a:rPr lang="en-US" sz="2400" dirty="0">
                <a:solidFill>
                  <a:srgbClr val="DAD8E9"/>
                </a:solidFill>
                <a:latin typeface="Mukta Light" pitchFamily="34" charset="0"/>
                <a:ea typeface="Mukta Light" pitchFamily="34" charset="-122"/>
                <a:cs typeface="Mukta Light" pitchFamily="34" charset="-120"/>
              </a:rPr>
              <a:t>DB minicloud: bảng notes</a:t>
            </a:r>
            <a:endParaRPr lang="en-US" sz="2400" dirty="0"/>
          </a:p>
        </p:txBody>
      </p:sp>
      <p:sp>
        <p:nvSpPr>
          <p:cNvPr id="11" name="Text 8"/>
          <p:cNvSpPr/>
          <p:nvPr/>
        </p:nvSpPr>
        <p:spPr>
          <a:xfrm>
            <a:off x="1109305" y="3787973"/>
            <a:ext cx="5815846" cy="383619"/>
          </a:xfrm>
          <a:prstGeom prst="rect">
            <a:avLst/>
          </a:prstGeom>
          <a:noFill/>
          <a:ln/>
        </p:spPr>
        <p:txBody>
          <a:bodyPr wrap="none" lIns="0" tIns="0" rIns="0" bIns="0" rtlCol="0" anchor="t"/>
          <a:lstStyle/>
          <a:p>
            <a:pPr marL="342900" indent="-342900" algn="l">
              <a:lnSpc>
                <a:spcPts val="3000"/>
              </a:lnSpc>
              <a:buSzPct val="100000"/>
              <a:buChar char="•"/>
            </a:pPr>
            <a:r>
              <a:rPr lang="en-US" sz="2400" dirty="0">
                <a:solidFill>
                  <a:srgbClr val="DAD8E9"/>
                </a:solidFill>
                <a:latin typeface="Mukta Light" pitchFamily="34" charset="0"/>
                <a:ea typeface="Mukta Light" pitchFamily="34" charset="-122"/>
                <a:cs typeface="Mukta Light" pitchFamily="34" charset="-120"/>
              </a:rPr>
              <a:t>DB studentdb: bảng students</a:t>
            </a:r>
            <a:endParaRPr lang="en-US" sz="2400" dirty="0"/>
          </a:p>
        </p:txBody>
      </p:sp>
      <p:sp>
        <p:nvSpPr>
          <p:cNvPr id="12" name="Shape 9"/>
          <p:cNvSpPr/>
          <p:nvPr/>
        </p:nvSpPr>
        <p:spPr>
          <a:xfrm>
            <a:off x="7434977" y="1911310"/>
            <a:ext cx="6356271" cy="2530435"/>
          </a:xfrm>
          <a:prstGeom prst="roundRect">
            <a:avLst>
              <a:gd name="adj" fmla="val 5782"/>
            </a:avLst>
          </a:prstGeom>
          <a:solidFill>
            <a:srgbClr val="0B0C23">
              <a:alpha val="95000"/>
            </a:srgbClr>
          </a:solidFill>
          <a:ln/>
        </p:spPr>
      </p:sp>
      <p:sp>
        <p:nvSpPr>
          <p:cNvPr id="13" name="Shape 10"/>
          <p:cNvSpPr/>
          <p:nvPr/>
        </p:nvSpPr>
        <p:spPr>
          <a:xfrm>
            <a:off x="7434977" y="1880830"/>
            <a:ext cx="6356271" cy="121920"/>
          </a:xfrm>
          <a:prstGeom prst="roundRect">
            <a:avLst>
              <a:gd name="adj" fmla="val 82603"/>
            </a:avLst>
          </a:prstGeom>
          <a:solidFill>
            <a:srgbClr val="A95B95"/>
          </a:solidFill>
          <a:ln/>
        </p:spPr>
      </p:sp>
      <p:sp>
        <p:nvSpPr>
          <p:cNvPr id="14" name="Shape 11"/>
          <p:cNvSpPr/>
          <p:nvPr/>
        </p:nvSpPr>
        <p:spPr>
          <a:xfrm>
            <a:off x="10253484" y="1551742"/>
            <a:ext cx="719257" cy="719257"/>
          </a:xfrm>
          <a:prstGeom prst="roundRect">
            <a:avLst>
              <a:gd name="adj" fmla="val 127131"/>
            </a:avLst>
          </a:prstGeom>
          <a:solidFill>
            <a:srgbClr val="A95B95"/>
          </a:solidFill>
          <a:ln/>
        </p:spPr>
      </p:sp>
      <p:sp>
        <p:nvSpPr>
          <p:cNvPr id="15" name="Text 12"/>
          <p:cNvSpPr/>
          <p:nvPr/>
        </p:nvSpPr>
        <p:spPr>
          <a:xfrm>
            <a:off x="10469225" y="1731526"/>
            <a:ext cx="287655" cy="359569"/>
          </a:xfrm>
          <a:prstGeom prst="rect">
            <a:avLst/>
          </a:prstGeom>
          <a:noFill/>
          <a:ln/>
        </p:spPr>
        <p:txBody>
          <a:bodyPr wrap="none" lIns="0" tIns="0" rIns="0" bIns="0" rtlCol="0" anchor="t"/>
          <a:lstStyle/>
          <a:p>
            <a:pPr marL="0" indent="0" algn="l">
              <a:lnSpc>
                <a:spcPts val="3600"/>
              </a:lnSpc>
              <a:buNone/>
            </a:pPr>
            <a:r>
              <a:rPr lang="en-US" sz="2800" dirty="0">
                <a:solidFill>
                  <a:srgbClr val="FFFFFF"/>
                </a:solidFill>
                <a:latin typeface="Prompt Medium" pitchFamily="34" charset="0"/>
                <a:ea typeface="Prompt Medium" pitchFamily="34" charset="-122"/>
                <a:cs typeface="Prompt Medium" pitchFamily="34" charset="-120"/>
              </a:rPr>
              <a:t>2</a:t>
            </a:r>
            <a:endParaRPr lang="en-US" sz="2800" dirty="0"/>
          </a:p>
        </p:txBody>
      </p:sp>
      <p:sp>
        <p:nvSpPr>
          <p:cNvPr id="16" name="Text 13"/>
          <p:cNvSpPr/>
          <p:nvPr/>
        </p:nvSpPr>
        <p:spPr>
          <a:xfrm>
            <a:off x="7705130" y="2510671"/>
            <a:ext cx="5815965" cy="666036"/>
          </a:xfrm>
          <a:prstGeom prst="rect">
            <a:avLst/>
          </a:prstGeom>
          <a:noFill/>
          <a:ln/>
        </p:spPr>
        <p:txBody>
          <a:bodyPr wrap="square" lIns="0" tIns="0" rIns="0" bIns="0" rtlCol="0" anchor="t"/>
          <a:lstStyle/>
          <a:p>
            <a:pPr marL="0" indent="0" algn="l">
              <a:lnSpc>
                <a:spcPts val="2600"/>
              </a:lnSpc>
              <a:buNone/>
            </a:pPr>
            <a:r>
              <a:rPr lang="en-US" sz="2800" dirty="0">
                <a:solidFill>
                  <a:srgbClr val="DAD8E9"/>
                </a:solidFill>
                <a:latin typeface="Prompt Medium" pitchFamily="34" charset="0"/>
                <a:ea typeface="Prompt Medium" pitchFamily="34" charset="-122"/>
                <a:cs typeface="Prompt Medium" pitchFamily="34" charset="-120"/>
              </a:rPr>
              <a:t>Object Storage (object-storage-server - MinIO)</a:t>
            </a:r>
            <a:endParaRPr lang="en-US" sz="2800" dirty="0"/>
          </a:p>
        </p:txBody>
      </p:sp>
      <p:sp>
        <p:nvSpPr>
          <p:cNvPr id="17" name="Text 14"/>
          <p:cNvSpPr/>
          <p:nvPr/>
        </p:nvSpPr>
        <p:spPr>
          <a:xfrm>
            <a:off x="7705130" y="3320534"/>
            <a:ext cx="5815965" cy="383619"/>
          </a:xfrm>
          <a:prstGeom prst="rect">
            <a:avLst/>
          </a:prstGeom>
          <a:noFill/>
          <a:ln/>
        </p:spPr>
        <p:txBody>
          <a:bodyPr wrap="none" lIns="0" tIns="0" rIns="0" bIns="0" rtlCol="0" anchor="t"/>
          <a:lstStyle/>
          <a:p>
            <a:pPr marL="342900" indent="-342900" algn="l">
              <a:lnSpc>
                <a:spcPts val="3000"/>
              </a:lnSpc>
              <a:buSzPct val="100000"/>
              <a:buChar char="•"/>
            </a:pPr>
            <a:r>
              <a:rPr lang="en-US" sz="2400" dirty="0">
                <a:solidFill>
                  <a:srgbClr val="DAD8E9"/>
                </a:solidFill>
                <a:latin typeface="Mukta Light" pitchFamily="34" charset="0"/>
                <a:ea typeface="Mukta Light" pitchFamily="34" charset="-122"/>
                <a:cs typeface="Mukta Light" pitchFamily="34" charset="-120"/>
              </a:rPr>
              <a:t>Bucket demo, profile-pics, documents</a:t>
            </a:r>
            <a:endParaRPr lang="en-US" sz="2400" dirty="0"/>
          </a:p>
        </p:txBody>
      </p:sp>
      <p:sp>
        <p:nvSpPr>
          <p:cNvPr id="18" name="Text 15"/>
          <p:cNvSpPr/>
          <p:nvPr/>
        </p:nvSpPr>
        <p:spPr>
          <a:xfrm>
            <a:off x="7705130" y="3787973"/>
            <a:ext cx="5815965" cy="383619"/>
          </a:xfrm>
          <a:prstGeom prst="rect">
            <a:avLst/>
          </a:prstGeom>
          <a:noFill/>
          <a:ln/>
        </p:spPr>
        <p:txBody>
          <a:bodyPr wrap="none" lIns="0" tIns="0" rIns="0" bIns="0" rtlCol="0" anchor="t"/>
          <a:lstStyle/>
          <a:p>
            <a:pPr marL="342900" indent="-342900" algn="l">
              <a:lnSpc>
                <a:spcPts val="3000"/>
              </a:lnSpc>
              <a:buSzPct val="100000"/>
              <a:buChar char="•"/>
            </a:pPr>
            <a:r>
              <a:rPr lang="en-US" sz="2400" dirty="0">
                <a:solidFill>
                  <a:srgbClr val="DAD8E9"/>
                </a:solidFill>
                <a:latin typeface="Mukta Light" pitchFamily="34" charset="0"/>
                <a:ea typeface="Mukta Light" pitchFamily="34" charset="-122"/>
                <a:cs typeface="Mukta Light" pitchFamily="34" charset="-120"/>
              </a:rPr>
              <a:t>Hỗ trợ upload avatar và PDF</a:t>
            </a:r>
            <a:endParaRPr lang="en-US" sz="2400" dirty="0"/>
          </a:p>
        </p:txBody>
      </p:sp>
      <p:sp>
        <p:nvSpPr>
          <p:cNvPr id="19" name="Shape 16"/>
          <p:cNvSpPr/>
          <p:nvPr/>
        </p:nvSpPr>
        <p:spPr>
          <a:xfrm>
            <a:off x="839152" y="5040987"/>
            <a:ext cx="6356152" cy="2530435"/>
          </a:xfrm>
          <a:prstGeom prst="roundRect">
            <a:avLst>
              <a:gd name="adj" fmla="val 5782"/>
            </a:avLst>
          </a:prstGeom>
          <a:solidFill>
            <a:srgbClr val="0B0C23">
              <a:alpha val="95000"/>
            </a:srgbClr>
          </a:solidFill>
          <a:ln/>
        </p:spPr>
      </p:sp>
      <p:sp>
        <p:nvSpPr>
          <p:cNvPr id="20" name="Shape 17"/>
          <p:cNvSpPr/>
          <p:nvPr/>
        </p:nvSpPr>
        <p:spPr>
          <a:xfrm>
            <a:off x="839152" y="5010507"/>
            <a:ext cx="6356152" cy="121920"/>
          </a:xfrm>
          <a:prstGeom prst="roundRect">
            <a:avLst>
              <a:gd name="adj" fmla="val 82603"/>
            </a:avLst>
          </a:prstGeom>
          <a:solidFill>
            <a:srgbClr val="A95B95"/>
          </a:solidFill>
          <a:ln/>
        </p:spPr>
      </p:sp>
      <p:sp>
        <p:nvSpPr>
          <p:cNvPr id="21" name="Shape 18"/>
          <p:cNvSpPr/>
          <p:nvPr/>
        </p:nvSpPr>
        <p:spPr>
          <a:xfrm>
            <a:off x="3657540" y="4681418"/>
            <a:ext cx="719257" cy="719257"/>
          </a:xfrm>
          <a:prstGeom prst="roundRect">
            <a:avLst>
              <a:gd name="adj" fmla="val 127131"/>
            </a:avLst>
          </a:prstGeom>
          <a:solidFill>
            <a:srgbClr val="A95B95"/>
          </a:solidFill>
          <a:ln/>
        </p:spPr>
      </p:sp>
      <p:sp>
        <p:nvSpPr>
          <p:cNvPr id="22" name="Text 19"/>
          <p:cNvSpPr/>
          <p:nvPr/>
        </p:nvSpPr>
        <p:spPr>
          <a:xfrm>
            <a:off x="3873282" y="4861203"/>
            <a:ext cx="287655" cy="359569"/>
          </a:xfrm>
          <a:prstGeom prst="rect">
            <a:avLst/>
          </a:prstGeom>
          <a:noFill/>
          <a:ln/>
        </p:spPr>
        <p:txBody>
          <a:bodyPr wrap="none" lIns="0" tIns="0" rIns="0" bIns="0" rtlCol="0" anchor="t"/>
          <a:lstStyle/>
          <a:p>
            <a:pPr marL="0" indent="0" algn="l">
              <a:lnSpc>
                <a:spcPts val="3600"/>
              </a:lnSpc>
              <a:buNone/>
            </a:pPr>
            <a:r>
              <a:rPr lang="en-US" sz="2800" dirty="0">
                <a:solidFill>
                  <a:srgbClr val="FFFFFF"/>
                </a:solidFill>
                <a:latin typeface="Prompt Medium" pitchFamily="34" charset="0"/>
                <a:ea typeface="Prompt Medium" pitchFamily="34" charset="-122"/>
                <a:cs typeface="Prompt Medium" pitchFamily="34" charset="-120"/>
              </a:rPr>
              <a:t>3</a:t>
            </a:r>
            <a:endParaRPr lang="en-US" sz="2800" dirty="0"/>
          </a:p>
        </p:txBody>
      </p:sp>
      <p:sp>
        <p:nvSpPr>
          <p:cNvPr id="23" name="Text 20"/>
          <p:cNvSpPr/>
          <p:nvPr/>
        </p:nvSpPr>
        <p:spPr>
          <a:xfrm>
            <a:off x="1109305" y="5640348"/>
            <a:ext cx="4373166" cy="333018"/>
          </a:xfrm>
          <a:prstGeom prst="rect">
            <a:avLst/>
          </a:prstGeom>
          <a:noFill/>
          <a:ln/>
        </p:spPr>
        <p:txBody>
          <a:bodyPr wrap="none" lIns="0" tIns="0" rIns="0" bIns="0" rtlCol="0" anchor="t"/>
          <a:lstStyle/>
          <a:p>
            <a:pPr marL="0" indent="0" algn="l">
              <a:lnSpc>
                <a:spcPts val="2600"/>
              </a:lnSpc>
              <a:buNone/>
            </a:pPr>
            <a:r>
              <a:rPr lang="en-US" sz="2800" dirty="0">
                <a:solidFill>
                  <a:srgbClr val="DAD8E9"/>
                </a:solidFill>
                <a:latin typeface="Prompt Medium" pitchFamily="34" charset="0"/>
                <a:ea typeface="Prompt Medium" pitchFamily="34" charset="-122"/>
                <a:cs typeface="Prompt Medium" pitchFamily="34" charset="-120"/>
              </a:rPr>
              <a:t>Internal DNS (internal-dns-server)</a:t>
            </a:r>
            <a:endParaRPr lang="en-US" sz="2800" dirty="0"/>
          </a:p>
        </p:txBody>
      </p:sp>
      <p:sp>
        <p:nvSpPr>
          <p:cNvPr id="24" name="Text 21"/>
          <p:cNvSpPr/>
          <p:nvPr/>
        </p:nvSpPr>
        <p:spPr>
          <a:xfrm>
            <a:off x="1109305" y="6117193"/>
            <a:ext cx="5815846" cy="383619"/>
          </a:xfrm>
          <a:prstGeom prst="rect">
            <a:avLst/>
          </a:prstGeom>
          <a:noFill/>
          <a:ln/>
        </p:spPr>
        <p:txBody>
          <a:bodyPr wrap="none" lIns="0" tIns="0" rIns="0" bIns="0" rtlCol="0" anchor="t"/>
          <a:lstStyle/>
          <a:p>
            <a:pPr marL="342900" indent="-342900" algn="l">
              <a:lnSpc>
                <a:spcPts val="3000"/>
              </a:lnSpc>
              <a:buSzPct val="100000"/>
              <a:buChar char="•"/>
            </a:pPr>
            <a:r>
              <a:rPr lang="en-US" sz="2400" dirty="0">
                <a:solidFill>
                  <a:srgbClr val="DAD8E9"/>
                </a:solidFill>
                <a:latin typeface="Mukta Light" pitchFamily="34" charset="0"/>
                <a:ea typeface="Mukta Light" pitchFamily="34" charset="-122"/>
                <a:cs typeface="Mukta Light" pitchFamily="34" charset="-120"/>
              </a:rPr>
              <a:t>Zone cloud.local</a:t>
            </a:r>
            <a:endParaRPr lang="en-US" sz="2400" dirty="0"/>
          </a:p>
        </p:txBody>
      </p:sp>
      <p:sp>
        <p:nvSpPr>
          <p:cNvPr id="25" name="Text 22"/>
          <p:cNvSpPr/>
          <p:nvPr/>
        </p:nvSpPr>
        <p:spPr>
          <a:xfrm>
            <a:off x="1109305" y="6584633"/>
            <a:ext cx="5815846" cy="383619"/>
          </a:xfrm>
          <a:prstGeom prst="rect">
            <a:avLst/>
          </a:prstGeom>
          <a:noFill/>
          <a:ln/>
        </p:spPr>
        <p:txBody>
          <a:bodyPr wrap="none" lIns="0" tIns="0" rIns="0" bIns="0" rtlCol="0" anchor="t"/>
          <a:lstStyle/>
          <a:p>
            <a:pPr marL="342900" indent="-342900" algn="l">
              <a:lnSpc>
                <a:spcPts val="3000"/>
              </a:lnSpc>
              <a:buSzPct val="100000"/>
              <a:buChar char="•"/>
            </a:pPr>
            <a:r>
              <a:rPr lang="en-US" sz="2400" dirty="0">
                <a:solidFill>
                  <a:srgbClr val="DAD8E9"/>
                </a:solidFill>
                <a:latin typeface="Mukta Light" pitchFamily="34" charset="0"/>
                <a:ea typeface="Mukta Light" pitchFamily="34" charset="-122"/>
                <a:cs typeface="Mukta Light" pitchFamily="34" charset="-120"/>
              </a:rPr>
              <a:t>Bản ghi: web, app, minio, keycloak</a:t>
            </a:r>
            <a:endParaRPr lang="en-US" sz="2400" dirty="0"/>
          </a:p>
        </p:txBody>
      </p:sp>
      <p:sp>
        <p:nvSpPr>
          <p:cNvPr id="26" name="Shape 23"/>
          <p:cNvSpPr/>
          <p:nvPr/>
        </p:nvSpPr>
        <p:spPr>
          <a:xfrm>
            <a:off x="7434977" y="5040987"/>
            <a:ext cx="6356271" cy="2530435"/>
          </a:xfrm>
          <a:prstGeom prst="roundRect">
            <a:avLst>
              <a:gd name="adj" fmla="val 5782"/>
            </a:avLst>
          </a:prstGeom>
          <a:solidFill>
            <a:srgbClr val="0B0C23">
              <a:alpha val="95000"/>
            </a:srgbClr>
          </a:solidFill>
          <a:ln/>
        </p:spPr>
      </p:sp>
      <p:sp>
        <p:nvSpPr>
          <p:cNvPr id="27" name="Shape 24"/>
          <p:cNvSpPr/>
          <p:nvPr/>
        </p:nvSpPr>
        <p:spPr>
          <a:xfrm>
            <a:off x="7434977" y="5010507"/>
            <a:ext cx="6356271" cy="121920"/>
          </a:xfrm>
          <a:prstGeom prst="roundRect">
            <a:avLst>
              <a:gd name="adj" fmla="val 82603"/>
            </a:avLst>
          </a:prstGeom>
          <a:solidFill>
            <a:srgbClr val="A95B95"/>
          </a:solidFill>
          <a:ln/>
        </p:spPr>
      </p:sp>
      <p:sp>
        <p:nvSpPr>
          <p:cNvPr id="28" name="Shape 25"/>
          <p:cNvSpPr/>
          <p:nvPr/>
        </p:nvSpPr>
        <p:spPr>
          <a:xfrm>
            <a:off x="10253484" y="4681418"/>
            <a:ext cx="719257" cy="719257"/>
          </a:xfrm>
          <a:prstGeom prst="roundRect">
            <a:avLst>
              <a:gd name="adj" fmla="val 127131"/>
            </a:avLst>
          </a:prstGeom>
          <a:solidFill>
            <a:srgbClr val="A95B95"/>
          </a:solidFill>
          <a:ln/>
        </p:spPr>
      </p:sp>
      <p:sp>
        <p:nvSpPr>
          <p:cNvPr id="29" name="Text 26"/>
          <p:cNvSpPr/>
          <p:nvPr/>
        </p:nvSpPr>
        <p:spPr>
          <a:xfrm>
            <a:off x="10469225" y="4861203"/>
            <a:ext cx="287655" cy="359569"/>
          </a:xfrm>
          <a:prstGeom prst="rect">
            <a:avLst/>
          </a:prstGeom>
          <a:noFill/>
          <a:ln/>
        </p:spPr>
        <p:txBody>
          <a:bodyPr wrap="none" lIns="0" tIns="0" rIns="0" bIns="0" rtlCol="0" anchor="t"/>
          <a:lstStyle/>
          <a:p>
            <a:pPr marL="0" indent="0" algn="l">
              <a:lnSpc>
                <a:spcPts val="3600"/>
              </a:lnSpc>
              <a:buNone/>
            </a:pPr>
            <a:r>
              <a:rPr lang="en-US" sz="2800" dirty="0">
                <a:solidFill>
                  <a:srgbClr val="FFFFFF"/>
                </a:solidFill>
                <a:latin typeface="Prompt Medium" pitchFamily="34" charset="0"/>
                <a:ea typeface="Prompt Medium" pitchFamily="34" charset="-122"/>
                <a:cs typeface="Prompt Medium" pitchFamily="34" charset="-120"/>
              </a:rPr>
              <a:t>4</a:t>
            </a:r>
            <a:endParaRPr lang="en-US" sz="2800" dirty="0"/>
          </a:p>
        </p:txBody>
      </p:sp>
      <p:sp>
        <p:nvSpPr>
          <p:cNvPr id="30" name="Text 27"/>
          <p:cNvSpPr/>
          <p:nvPr/>
        </p:nvSpPr>
        <p:spPr>
          <a:xfrm>
            <a:off x="7705130" y="5640348"/>
            <a:ext cx="5815965" cy="666036"/>
          </a:xfrm>
          <a:prstGeom prst="rect">
            <a:avLst/>
          </a:prstGeom>
          <a:noFill/>
          <a:ln/>
        </p:spPr>
        <p:txBody>
          <a:bodyPr wrap="square" lIns="0" tIns="0" rIns="0" bIns="0" rtlCol="0" anchor="t"/>
          <a:lstStyle/>
          <a:p>
            <a:pPr marL="0" indent="0" algn="l">
              <a:lnSpc>
                <a:spcPts val="2600"/>
              </a:lnSpc>
              <a:buNone/>
            </a:pPr>
            <a:r>
              <a:rPr lang="en-US" sz="2800" dirty="0">
                <a:solidFill>
                  <a:srgbClr val="DAD8E9"/>
                </a:solidFill>
                <a:latin typeface="Prompt Medium" pitchFamily="34" charset="0"/>
                <a:ea typeface="Prompt Medium" pitchFamily="34" charset="-122"/>
                <a:cs typeface="Prompt Medium" pitchFamily="34" charset="-120"/>
              </a:rPr>
              <a:t>Monitoring (Node Exporter, Prometheus, Grafana)</a:t>
            </a:r>
            <a:endParaRPr lang="en-US" sz="2800" dirty="0"/>
          </a:p>
        </p:txBody>
      </p:sp>
      <p:sp>
        <p:nvSpPr>
          <p:cNvPr id="31" name="Text 28"/>
          <p:cNvSpPr/>
          <p:nvPr/>
        </p:nvSpPr>
        <p:spPr>
          <a:xfrm>
            <a:off x="7705130" y="6450211"/>
            <a:ext cx="5815965" cy="383619"/>
          </a:xfrm>
          <a:prstGeom prst="rect">
            <a:avLst/>
          </a:prstGeom>
          <a:noFill/>
          <a:ln/>
        </p:spPr>
        <p:txBody>
          <a:bodyPr wrap="none" lIns="0" tIns="0" rIns="0" bIns="0" rtlCol="0" anchor="t"/>
          <a:lstStyle/>
          <a:p>
            <a:pPr marL="342900" indent="-342900" algn="l">
              <a:lnSpc>
                <a:spcPts val="3000"/>
              </a:lnSpc>
              <a:buSzPct val="100000"/>
              <a:buChar char="•"/>
            </a:pPr>
            <a:r>
              <a:rPr lang="en-US" sz="2400" dirty="0">
                <a:solidFill>
                  <a:srgbClr val="DAD8E9"/>
                </a:solidFill>
                <a:latin typeface="Mukta Light" pitchFamily="34" charset="0"/>
                <a:ea typeface="Mukta Light" pitchFamily="34" charset="-122"/>
                <a:cs typeface="Mukta Light" pitchFamily="34" charset="-120"/>
              </a:rPr>
              <a:t>Thu thập: CPU, RAM, Network</a:t>
            </a:r>
            <a:endParaRPr lang="en-US" sz="2400" dirty="0"/>
          </a:p>
        </p:txBody>
      </p:sp>
      <p:sp>
        <p:nvSpPr>
          <p:cNvPr id="32" name="Text 29"/>
          <p:cNvSpPr/>
          <p:nvPr/>
        </p:nvSpPr>
        <p:spPr>
          <a:xfrm>
            <a:off x="7705130" y="6917650"/>
            <a:ext cx="5815965" cy="383619"/>
          </a:xfrm>
          <a:prstGeom prst="rect">
            <a:avLst/>
          </a:prstGeom>
          <a:noFill/>
          <a:ln/>
        </p:spPr>
        <p:txBody>
          <a:bodyPr wrap="none" lIns="0" tIns="0" rIns="0" bIns="0" rtlCol="0" anchor="t"/>
          <a:lstStyle/>
          <a:p>
            <a:pPr marL="342900" indent="-342900" algn="l">
              <a:lnSpc>
                <a:spcPts val="3000"/>
              </a:lnSpc>
              <a:buSzPct val="100000"/>
              <a:buChar char="•"/>
            </a:pPr>
            <a:r>
              <a:rPr lang="en-US" sz="2400" dirty="0">
                <a:solidFill>
                  <a:srgbClr val="DAD8E9"/>
                </a:solidFill>
                <a:latin typeface="Mukta Light" pitchFamily="34" charset="0"/>
                <a:ea typeface="Mukta Light" pitchFamily="34" charset="-122"/>
                <a:cs typeface="Mukta Light" pitchFamily="34" charset="-120"/>
              </a:rPr>
              <a:t>Dashboard: "System Health of MSSV"</a:t>
            </a:r>
            <a:endParaRPr lang="en-US" sz="2400" dirty="0"/>
          </a:p>
        </p:txBody>
      </p:sp>
      <p:pic>
        <p:nvPicPr>
          <p:cNvPr id="33" name="Picture 32">
            <a:extLst>
              <a:ext uri="{FF2B5EF4-FFF2-40B4-BE49-F238E27FC236}">
                <a16:creationId xmlns:a16="http://schemas.microsoft.com/office/drawing/2014/main" id="{F1382A5A-6C4F-4596-B923-BD0D3138593E}"/>
              </a:ext>
            </a:extLst>
          </p:cNvPr>
          <p:cNvPicPr>
            <a:picLocks noChangeAspect="1"/>
          </p:cNvPicPr>
          <p:nvPr/>
        </p:nvPicPr>
        <p:blipFill>
          <a:blip r:embed="rId4"/>
          <a:stretch>
            <a:fillRect/>
          </a:stretch>
        </p:blipFill>
        <p:spPr>
          <a:xfrm>
            <a:off x="11409015" y="6798707"/>
            <a:ext cx="4680644" cy="2270688"/>
          </a:xfrm>
          <a:prstGeom prst="rect">
            <a:avLst/>
          </a:prstGeom>
        </p:spPr>
      </p:pic>
      <p:pic>
        <p:nvPicPr>
          <p:cNvPr id="34" name="Picture 33">
            <a:extLst>
              <a:ext uri="{FF2B5EF4-FFF2-40B4-BE49-F238E27FC236}">
                <a16:creationId xmlns:a16="http://schemas.microsoft.com/office/drawing/2014/main" id="{1780F369-77F4-473F-B1A6-60142AFF7094}"/>
              </a:ext>
            </a:extLst>
          </p:cNvPr>
          <p:cNvPicPr>
            <a:picLocks noChangeAspect="1"/>
          </p:cNvPicPr>
          <p:nvPr/>
        </p:nvPicPr>
        <p:blipFill>
          <a:blip r:embed="rId5"/>
          <a:stretch>
            <a:fillRect/>
          </a:stretch>
        </p:blipFill>
        <p:spPr>
          <a:xfrm>
            <a:off x="0" y="-34878"/>
            <a:ext cx="1786617" cy="98796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61746" y="1294719"/>
            <a:ext cx="5167432" cy="280392"/>
          </a:xfrm>
          <a:prstGeom prst="rect">
            <a:avLst/>
          </a:prstGeom>
          <a:noFill/>
          <a:ln/>
        </p:spPr>
        <p:txBody>
          <a:bodyPr wrap="none" lIns="0" tIns="0" rIns="0" bIns="0" rtlCol="0" anchor="t"/>
          <a:lstStyle/>
          <a:p>
            <a:pPr marL="0" indent="0" algn="l">
              <a:lnSpc>
                <a:spcPts val="2200"/>
              </a:lnSpc>
              <a:buNone/>
            </a:pPr>
            <a:r>
              <a:rPr lang="en-US" sz="2400" dirty="0">
                <a:solidFill>
                  <a:srgbClr val="C6BFEE"/>
                </a:solidFill>
                <a:latin typeface="Prompt Medium" pitchFamily="34" charset="0"/>
                <a:ea typeface="Prompt Medium" pitchFamily="34" charset="-122"/>
                <a:cs typeface="Prompt Medium" pitchFamily="34" charset="-120"/>
              </a:rPr>
              <a:t>Docker, Docker Compose &amp; Network cloud-net</a:t>
            </a:r>
            <a:endParaRPr lang="en-US" sz="2400" dirty="0"/>
          </a:p>
        </p:txBody>
      </p:sp>
      <p:sp>
        <p:nvSpPr>
          <p:cNvPr id="3" name="Text 1"/>
          <p:cNvSpPr/>
          <p:nvPr/>
        </p:nvSpPr>
        <p:spPr>
          <a:xfrm>
            <a:off x="561746" y="1790052"/>
            <a:ext cx="7095526" cy="588615"/>
          </a:xfrm>
          <a:prstGeom prst="rect">
            <a:avLst/>
          </a:prstGeom>
          <a:noFill/>
          <a:ln/>
        </p:spPr>
        <p:txBody>
          <a:bodyPr wrap="none" lIns="0" tIns="0" rIns="0" bIns="0" rtlCol="0" anchor="t"/>
          <a:lstStyle/>
          <a:p>
            <a:pPr marL="0" indent="0" algn="l">
              <a:lnSpc>
                <a:spcPts val="1550"/>
              </a:lnSpc>
              <a:buNone/>
            </a:pPr>
            <a:r>
              <a:rPr lang="en-US" sz="2000" dirty="0">
                <a:solidFill>
                  <a:srgbClr val="DAD8E9"/>
                </a:solidFill>
                <a:latin typeface="Mukta Light" pitchFamily="34" charset="0"/>
                <a:ea typeface="Mukta Light" pitchFamily="34" charset="-122"/>
                <a:cs typeface="Mukta Light" pitchFamily="34" charset="-120"/>
              </a:rPr>
              <a:t>Sử dụng Docker để container hóa các dịch vụ, Docker </a:t>
            </a:r>
            <a:r>
              <a:rPr lang="en-US" sz="2000">
                <a:solidFill>
                  <a:srgbClr val="DAD8E9"/>
                </a:solidFill>
                <a:latin typeface="Mukta Light" pitchFamily="34" charset="0"/>
                <a:ea typeface="Mukta Light" pitchFamily="34" charset="-122"/>
                <a:cs typeface="Mukta Light" pitchFamily="34" charset="-120"/>
              </a:rPr>
              <a:t>Compose </a:t>
            </a:r>
          </a:p>
          <a:p>
            <a:pPr marL="0" indent="0" algn="l">
              <a:lnSpc>
                <a:spcPts val="1550"/>
              </a:lnSpc>
              <a:buNone/>
            </a:pPr>
            <a:endParaRPr lang="en-US" sz="1600">
              <a:solidFill>
                <a:srgbClr val="DAD8E9"/>
              </a:solidFill>
              <a:latin typeface="Mukta Light" pitchFamily="34" charset="0"/>
              <a:ea typeface="Mukta Light" pitchFamily="34" charset="-122"/>
              <a:cs typeface="Mukta Light" pitchFamily="34" charset="-120"/>
            </a:endParaRPr>
          </a:p>
          <a:p>
            <a:pPr marL="0" indent="0" algn="l">
              <a:lnSpc>
                <a:spcPts val="1550"/>
              </a:lnSpc>
              <a:buNone/>
            </a:pPr>
            <a:r>
              <a:rPr lang="en-US" sz="2000">
                <a:solidFill>
                  <a:srgbClr val="DAD8E9"/>
                </a:solidFill>
                <a:latin typeface="Mukta Light" pitchFamily="34" charset="0"/>
                <a:ea typeface="Mukta Light" pitchFamily="34" charset="-122"/>
                <a:cs typeface="Mukta Light" pitchFamily="34" charset="-120"/>
              </a:rPr>
              <a:t>để </a:t>
            </a:r>
            <a:r>
              <a:rPr lang="en-US" sz="2000" dirty="0">
                <a:solidFill>
                  <a:srgbClr val="DAD8E9"/>
                </a:solidFill>
                <a:latin typeface="Mukta Light" pitchFamily="34" charset="0"/>
                <a:ea typeface="Mukta Light" pitchFamily="34" charset="-122"/>
                <a:cs typeface="Mukta Light" pitchFamily="34" charset="-120"/>
              </a:rPr>
              <a:t>quản lý toàn bộ stack và network nội bộ để kết nối các container.</a:t>
            </a:r>
            <a:endParaRPr lang="en-US" sz="2000" dirty="0"/>
          </a:p>
        </p:txBody>
      </p:sp>
      <p:sp>
        <p:nvSpPr>
          <p:cNvPr id="5" name="Text 2"/>
          <p:cNvSpPr/>
          <p:nvPr/>
        </p:nvSpPr>
        <p:spPr>
          <a:xfrm>
            <a:off x="441484" y="8227100"/>
            <a:ext cx="1859637" cy="210264"/>
          </a:xfrm>
          <a:prstGeom prst="rect">
            <a:avLst/>
          </a:prstGeom>
          <a:noFill/>
          <a:ln/>
        </p:spPr>
        <p:txBody>
          <a:bodyPr wrap="none" lIns="0" tIns="0" rIns="0" bIns="0" rtlCol="0" anchor="t"/>
          <a:lstStyle/>
          <a:p>
            <a:pPr marL="0" indent="0" algn="l">
              <a:lnSpc>
                <a:spcPts val="1650"/>
              </a:lnSpc>
              <a:buNone/>
            </a:pPr>
            <a:r>
              <a:rPr lang="en-US" sz="1300" dirty="0">
                <a:solidFill>
                  <a:srgbClr val="C6BFEE"/>
                </a:solidFill>
                <a:latin typeface="Prompt Medium" pitchFamily="34" charset="0"/>
                <a:ea typeface="Prompt Medium" pitchFamily="34" charset="-122"/>
                <a:cs typeface="Prompt Medium" pitchFamily="34" charset="-120"/>
              </a:rPr>
              <a:t>Docker: Container Hóa</a:t>
            </a:r>
            <a:endParaRPr lang="en-US" sz="1300" dirty="0"/>
          </a:p>
        </p:txBody>
      </p:sp>
      <p:sp>
        <p:nvSpPr>
          <p:cNvPr id="6" name="Text 3"/>
          <p:cNvSpPr/>
          <p:nvPr/>
        </p:nvSpPr>
        <p:spPr>
          <a:xfrm>
            <a:off x="441484" y="8563451"/>
            <a:ext cx="6719888" cy="403860"/>
          </a:xfrm>
          <a:prstGeom prst="rect">
            <a:avLst/>
          </a:prstGeom>
          <a:noFill/>
          <a:ln/>
        </p:spPr>
        <p:txBody>
          <a:bodyPr wrap="square" lIns="0" tIns="0" rIns="0" bIns="0" rtlCol="0" anchor="t"/>
          <a:lstStyle/>
          <a:p>
            <a:pPr marL="0" indent="0" algn="l">
              <a:lnSpc>
                <a:spcPts val="1550"/>
              </a:lnSpc>
              <a:buNone/>
            </a:pPr>
            <a:r>
              <a:rPr lang="en-US" sz="950" dirty="0">
                <a:solidFill>
                  <a:srgbClr val="DAD8E9"/>
                </a:solidFill>
                <a:latin typeface="Mukta Light" pitchFamily="34" charset="0"/>
                <a:ea typeface="Mukta Light" pitchFamily="34" charset="-122"/>
                <a:cs typeface="Mukta Light" pitchFamily="34" charset="-120"/>
              </a:rPr>
              <a:t>Mỗi server được đóng gói trong một container Docker riêng biệt, giúp cô lập môi trường và tránh xung đột phụ thuộc giữa các ứng dụng.</a:t>
            </a:r>
            <a:endParaRPr lang="en-US" sz="950" dirty="0"/>
          </a:p>
        </p:txBody>
      </p:sp>
      <p:sp>
        <p:nvSpPr>
          <p:cNvPr id="7" name="Text 4"/>
          <p:cNvSpPr/>
          <p:nvPr/>
        </p:nvSpPr>
        <p:spPr>
          <a:xfrm>
            <a:off x="7476649" y="3151695"/>
            <a:ext cx="2677954" cy="210264"/>
          </a:xfrm>
          <a:prstGeom prst="rect">
            <a:avLst/>
          </a:prstGeom>
          <a:noFill/>
          <a:ln/>
        </p:spPr>
        <p:txBody>
          <a:bodyPr wrap="none" lIns="0" tIns="0" rIns="0" bIns="0" rtlCol="0" anchor="t"/>
          <a:lstStyle/>
          <a:p>
            <a:pPr marL="0" indent="0" algn="l">
              <a:lnSpc>
                <a:spcPts val="1650"/>
              </a:lnSpc>
              <a:buNone/>
            </a:pPr>
            <a:r>
              <a:rPr lang="en-US" sz="3200" dirty="0">
                <a:solidFill>
                  <a:srgbClr val="C6BFEE"/>
                </a:solidFill>
                <a:latin typeface="Prompt Medium" pitchFamily="34" charset="0"/>
                <a:ea typeface="Prompt Medium" pitchFamily="34" charset="-122"/>
                <a:cs typeface="Prompt Medium" pitchFamily="34" charset="-120"/>
              </a:rPr>
              <a:t>Docker Compose: Quản Lý Stack</a:t>
            </a:r>
            <a:endParaRPr lang="en-US" sz="3200" dirty="0"/>
          </a:p>
        </p:txBody>
      </p:sp>
      <p:sp>
        <p:nvSpPr>
          <p:cNvPr id="8" name="Text 5"/>
          <p:cNvSpPr/>
          <p:nvPr/>
        </p:nvSpPr>
        <p:spPr>
          <a:xfrm>
            <a:off x="7476649" y="3834232"/>
            <a:ext cx="7035977" cy="411480"/>
          </a:xfrm>
          <a:prstGeom prst="rect">
            <a:avLst/>
          </a:prstGeom>
          <a:noFill/>
          <a:ln/>
        </p:spPr>
        <p:txBody>
          <a:bodyPr wrap="square" lIns="0" tIns="0" rIns="0" bIns="0" rtlCol="0" anchor="t"/>
          <a:lstStyle/>
          <a:p>
            <a:pPr marL="0" indent="0" algn="l">
              <a:lnSpc>
                <a:spcPts val="1550"/>
              </a:lnSpc>
              <a:buNone/>
            </a:pPr>
            <a:r>
              <a:rPr lang="en-US" sz="2500">
                <a:solidFill>
                  <a:srgbClr val="DAD8E9"/>
                </a:solidFill>
                <a:latin typeface="Mukta Light" pitchFamily="34" charset="0"/>
                <a:ea typeface="Mukta Light" pitchFamily="34" charset="-122"/>
                <a:cs typeface="Mukta Light" pitchFamily="34" charset="-120"/>
              </a:rPr>
              <a:t>Một file </a:t>
            </a:r>
            <a:r>
              <a:rPr lang="en-US" sz="2500">
                <a:solidFill>
                  <a:srgbClr val="DAD8E9"/>
                </a:solidFill>
                <a:highlight>
                  <a:srgbClr val="181930"/>
                </a:highlight>
                <a:latin typeface="Consolas" pitchFamily="34" charset="0"/>
                <a:ea typeface="Consolas" pitchFamily="34" charset="-122"/>
                <a:cs typeface="Consolas" pitchFamily="34" charset="-120"/>
              </a:rPr>
              <a:t>docker-compose.yml</a:t>
            </a:r>
            <a:r>
              <a:rPr lang="en-US" sz="2500">
                <a:solidFill>
                  <a:srgbClr val="DAD8E9"/>
                </a:solidFill>
                <a:latin typeface="Mukta Light" pitchFamily="34" charset="0"/>
                <a:ea typeface="Mukta Light" pitchFamily="34" charset="-122"/>
                <a:cs typeface="Mukta Light" pitchFamily="34" charset="-120"/>
              </a:rPr>
              <a:t> duy nhất mô tả toàn</a:t>
            </a:r>
          </a:p>
          <a:p>
            <a:pPr marL="0" indent="0" algn="l">
              <a:lnSpc>
                <a:spcPts val="1550"/>
              </a:lnSpc>
              <a:buNone/>
            </a:pPr>
            <a:endParaRPr lang="en-US" sz="2500">
              <a:solidFill>
                <a:srgbClr val="DAD8E9"/>
              </a:solidFill>
              <a:latin typeface="Mukta Light" pitchFamily="34" charset="0"/>
              <a:ea typeface="Mukta Light" pitchFamily="34" charset="-122"/>
              <a:cs typeface="Mukta Light" pitchFamily="34" charset="-120"/>
            </a:endParaRPr>
          </a:p>
          <a:p>
            <a:pPr marL="0" indent="0" algn="l">
              <a:lnSpc>
                <a:spcPts val="1550"/>
              </a:lnSpc>
              <a:buNone/>
            </a:pPr>
            <a:r>
              <a:rPr lang="en-US" sz="2500">
                <a:solidFill>
                  <a:srgbClr val="DAD8E9"/>
                </a:solidFill>
                <a:latin typeface="Mukta Light" pitchFamily="34" charset="0"/>
                <a:ea typeface="Mukta Light" pitchFamily="34" charset="-122"/>
                <a:cs typeface="Mukta Light" pitchFamily="34" charset="-120"/>
              </a:rPr>
              <a:t>bộ cấuhình hệ thống, bao gồm image, port, volume, </a:t>
            </a:r>
          </a:p>
          <a:p>
            <a:pPr marL="0" indent="0" algn="l">
              <a:lnSpc>
                <a:spcPts val="1550"/>
              </a:lnSpc>
              <a:buNone/>
            </a:pPr>
            <a:endParaRPr lang="en-US" sz="2500">
              <a:solidFill>
                <a:srgbClr val="DAD8E9"/>
              </a:solidFill>
              <a:latin typeface="Mukta Light" pitchFamily="34" charset="0"/>
              <a:ea typeface="Mukta Light" pitchFamily="34" charset="-122"/>
              <a:cs typeface="Mukta Light" pitchFamily="34" charset="-120"/>
            </a:endParaRPr>
          </a:p>
          <a:p>
            <a:pPr marL="0" indent="0" algn="l">
              <a:lnSpc>
                <a:spcPts val="1550"/>
              </a:lnSpc>
              <a:buNone/>
            </a:pPr>
            <a:r>
              <a:rPr lang="en-US" sz="2500">
                <a:solidFill>
                  <a:srgbClr val="DAD8E9"/>
                </a:solidFill>
                <a:latin typeface="Mukta Light" pitchFamily="34" charset="0"/>
                <a:ea typeface="Mukta Light" pitchFamily="34" charset="-122"/>
                <a:cs typeface="Mukta Light" pitchFamily="34" charset="-120"/>
              </a:rPr>
              <a:t>biến môi trườngvà chính sách khởi động lại.</a:t>
            </a:r>
            <a:endParaRPr lang="en-US" sz="2500" dirty="0"/>
          </a:p>
        </p:txBody>
      </p:sp>
      <p:sp>
        <p:nvSpPr>
          <p:cNvPr id="9" name="Text 6"/>
          <p:cNvSpPr/>
          <p:nvPr/>
        </p:nvSpPr>
        <p:spPr>
          <a:xfrm>
            <a:off x="7910512" y="2969427"/>
            <a:ext cx="2856667" cy="210264"/>
          </a:xfrm>
          <a:prstGeom prst="rect">
            <a:avLst/>
          </a:prstGeom>
          <a:noFill/>
          <a:ln/>
        </p:spPr>
        <p:txBody>
          <a:bodyPr wrap="none" lIns="0" tIns="0" rIns="0" bIns="0" rtlCol="0" anchor="t"/>
          <a:lstStyle/>
          <a:p>
            <a:pPr marL="0" indent="0" algn="l">
              <a:lnSpc>
                <a:spcPts val="1650"/>
              </a:lnSpc>
              <a:buNone/>
            </a:pPr>
            <a:endParaRPr lang="en-US" sz="1600" dirty="0"/>
          </a:p>
        </p:txBody>
      </p:sp>
      <p:sp>
        <p:nvSpPr>
          <p:cNvPr id="10" name="Text 7"/>
          <p:cNvSpPr/>
          <p:nvPr/>
        </p:nvSpPr>
        <p:spPr>
          <a:xfrm>
            <a:off x="7541446" y="6055220"/>
            <a:ext cx="6719888" cy="403860"/>
          </a:xfrm>
          <a:prstGeom prst="rect">
            <a:avLst/>
          </a:prstGeom>
          <a:noFill/>
          <a:ln/>
        </p:spPr>
        <p:txBody>
          <a:bodyPr wrap="square" lIns="0" tIns="0" rIns="0" bIns="0" rtlCol="0" anchor="t"/>
          <a:lstStyle/>
          <a:p>
            <a:pPr marL="0" indent="0" algn="l">
              <a:lnSpc>
                <a:spcPts val="1550"/>
              </a:lnSpc>
              <a:buNone/>
            </a:pPr>
            <a:r>
              <a:rPr lang="en-US" sz="2500" dirty="0">
                <a:solidFill>
                  <a:srgbClr val="DAD8E9"/>
                </a:solidFill>
                <a:latin typeface="Mukta Light" pitchFamily="34" charset="0"/>
                <a:ea typeface="Mukta Light" pitchFamily="34" charset="-122"/>
                <a:cs typeface="Mukta Light" pitchFamily="34" charset="-120"/>
              </a:rPr>
              <a:t>T</a:t>
            </a:r>
            <a:r>
              <a:rPr lang="en-US" sz="2500">
                <a:solidFill>
                  <a:srgbClr val="DAD8E9"/>
                </a:solidFill>
                <a:latin typeface="Mukta Light" pitchFamily="34" charset="0"/>
                <a:ea typeface="Mukta Light" pitchFamily="34" charset="-122"/>
                <a:cs typeface="Mukta Light" pitchFamily="34" charset="-120"/>
              </a:rPr>
              <a:t>ất </a:t>
            </a:r>
            <a:r>
              <a:rPr lang="en-US" sz="2500" dirty="0">
                <a:solidFill>
                  <a:srgbClr val="DAD8E9"/>
                </a:solidFill>
                <a:latin typeface="Mukta Light" pitchFamily="34" charset="0"/>
                <a:ea typeface="Mukta Light" pitchFamily="34" charset="-122"/>
                <a:cs typeface="Mukta Light" pitchFamily="34" charset="-120"/>
              </a:rPr>
              <a:t>cả các container chia sẻ một </a:t>
            </a:r>
            <a:r>
              <a:rPr lang="en-US" sz="2500">
                <a:solidFill>
                  <a:srgbClr val="DAD8E9"/>
                </a:solidFill>
                <a:latin typeface="Mukta Light" pitchFamily="34" charset="0"/>
                <a:ea typeface="Mukta Light" pitchFamily="34" charset="-122"/>
                <a:cs typeface="Mukta Light" pitchFamily="34" charset="-120"/>
              </a:rPr>
              <a:t>bridge network</a:t>
            </a:r>
          </a:p>
          <a:p>
            <a:pPr marL="0" indent="0" algn="l">
              <a:lnSpc>
                <a:spcPts val="1550"/>
              </a:lnSpc>
              <a:buNone/>
            </a:pPr>
            <a:endParaRPr lang="en-US" sz="2500">
              <a:solidFill>
                <a:srgbClr val="DAD8E9"/>
              </a:solidFill>
              <a:latin typeface="Mukta Light" pitchFamily="34" charset="0"/>
              <a:ea typeface="Mukta Light" pitchFamily="34" charset="-122"/>
              <a:cs typeface="Mukta Light" pitchFamily="34" charset="-120"/>
            </a:endParaRPr>
          </a:p>
          <a:p>
            <a:pPr marL="0" indent="0" algn="l">
              <a:lnSpc>
                <a:spcPts val="1550"/>
              </a:lnSpc>
              <a:buNone/>
            </a:pPr>
            <a:r>
              <a:rPr lang="en-US" sz="2500">
                <a:solidFill>
                  <a:srgbClr val="DAD8E9"/>
                </a:solidFill>
                <a:latin typeface="Mukta Light" pitchFamily="34" charset="0"/>
                <a:ea typeface="Mukta Light" pitchFamily="34" charset="-122"/>
                <a:cs typeface="Mukta Light" pitchFamily="34" charset="-120"/>
              </a:rPr>
              <a:t>chung </a:t>
            </a:r>
            <a:r>
              <a:rPr lang="en-US" sz="2500" dirty="0">
                <a:solidFill>
                  <a:srgbClr val="DAD8E9"/>
                </a:solidFill>
                <a:latin typeface="Mukta Light" pitchFamily="34" charset="0"/>
                <a:ea typeface="Mukta Light" pitchFamily="34" charset="-122"/>
                <a:cs typeface="Mukta Light" pitchFamily="34" charset="-120"/>
              </a:rPr>
              <a:t>(cloud-net), </a:t>
            </a:r>
            <a:r>
              <a:rPr lang="en-US" sz="2500">
                <a:solidFill>
                  <a:srgbClr val="DAD8E9"/>
                </a:solidFill>
                <a:latin typeface="Mukta Light" pitchFamily="34" charset="0"/>
                <a:ea typeface="Mukta Light" pitchFamily="34" charset="-122"/>
                <a:cs typeface="Mukta Light" pitchFamily="34" charset="-120"/>
              </a:rPr>
              <a:t>cho phép  giao </a:t>
            </a:r>
            <a:r>
              <a:rPr lang="en-US" sz="2500" dirty="0">
                <a:solidFill>
                  <a:srgbClr val="DAD8E9"/>
                </a:solidFill>
                <a:latin typeface="Mukta Light" pitchFamily="34" charset="0"/>
                <a:ea typeface="Mukta Light" pitchFamily="34" charset="-122"/>
                <a:cs typeface="Mukta Light" pitchFamily="34" charset="-120"/>
              </a:rPr>
              <a:t>tiếp </a:t>
            </a:r>
            <a:r>
              <a:rPr lang="en-US" sz="2500">
                <a:solidFill>
                  <a:srgbClr val="DAD8E9"/>
                </a:solidFill>
                <a:latin typeface="Mukta Light" pitchFamily="34" charset="0"/>
                <a:ea typeface="Mukta Light" pitchFamily="34" charset="-122"/>
                <a:cs typeface="Mukta Light" pitchFamily="34" charset="-120"/>
              </a:rPr>
              <a:t>với nhau</a:t>
            </a:r>
          </a:p>
          <a:p>
            <a:pPr marL="0" indent="0" algn="l">
              <a:lnSpc>
                <a:spcPts val="1550"/>
              </a:lnSpc>
              <a:buNone/>
            </a:pPr>
            <a:endParaRPr lang="en-US" sz="2500">
              <a:solidFill>
                <a:srgbClr val="DAD8E9"/>
              </a:solidFill>
              <a:latin typeface="Mukta Light" pitchFamily="34" charset="0"/>
              <a:ea typeface="Mukta Light" pitchFamily="34" charset="-122"/>
              <a:cs typeface="Mukta Light" pitchFamily="34" charset="-120"/>
            </a:endParaRPr>
          </a:p>
          <a:p>
            <a:pPr marL="0" indent="0" algn="l">
              <a:lnSpc>
                <a:spcPts val="1550"/>
              </a:lnSpc>
              <a:buNone/>
            </a:pPr>
            <a:r>
              <a:rPr lang="en-US" sz="2500">
                <a:solidFill>
                  <a:srgbClr val="DAD8E9"/>
                </a:solidFill>
                <a:latin typeface="Mukta Light" pitchFamily="34" charset="0"/>
                <a:ea typeface="Mukta Light" pitchFamily="34" charset="-122"/>
                <a:cs typeface="Mukta Light" pitchFamily="34" charset="-120"/>
              </a:rPr>
              <a:t>bằng </a:t>
            </a:r>
            <a:r>
              <a:rPr lang="en-US" sz="2500" dirty="0">
                <a:solidFill>
                  <a:srgbClr val="DAD8E9"/>
                </a:solidFill>
                <a:latin typeface="Mukta Light" pitchFamily="34" charset="0"/>
                <a:ea typeface="Mukta Light" pitchFamily="34" charset="-122"/>
                <a:cs typeface="Mukta Light" pitchFamily="34" charset="-120"/>
              </a:rPr>
              <a:t>service name </a:t>
            </a:r>
            <a:r>
              <a:rPr lang="en-US" sz="2500">
                <a:solidFill>
                  <a:srgbClr val="DAD8E9"/>
                </a:solidFill>
                <a:latin typeface="Mukta Light" pitchFamily="34" charset="0"/>
                <a:ea typeface="Mukta Light" pitchFamily="34" charset="-122"/>
                <a:cs typeface="Mukta Light" pitchFamily="34" charset="-120"/>
              </a:rPr>
              <a:t>thay  vì </a:t>
            </a:r>
            <a:r>
              <a:rPr lang="en-US" sz="2500" dirty="0">
                <a:solidFill>
                  <a:srgbClr val="DAD8E9"/>
                </a:solidFill>
                <a:latin typeface="Mukta Light" pitchFamily="34" charset="0"/>
                <a:ea typeface="Mukta Light" pitchFamily="34" charset="-122"/>
                <a:cs typeface="Mukta Light" pitchFamily="34" charset="-120"/>
              </a:rPr>
              <a:t>địa chỉ IP cứng.</a:t>
            </a:r>
            <a:endParaRPr lang="en-US" sz="2500" dirty="0"/>
          </a:p>
        </p:txBody>
      </p:sp>
      <p:pic>
        <p:nvPicPr>
          <p:cNvPr id="11" name="Image 1" descr="preencoded.png"/>
          <p:cNvPicPr>
            <a:picLocks noChangeAspect="1"/>
          </p:cNvPicPr>
          <p:nvPr/>
        </p:nvPicPr>
        <p:blipFill>
          <a:blip r:embed="rId3"/>
          <a:stretch>
            <a:fillRect/>
          </a:stretch>
        </p:blipFill>
        <p:spPr>
          <a:xfrm>
            <a:off x="293619" y="2785577"/>
            <a:ext cx="7015617" cy="5000381"/>
          </a:xfrm>
          <a:prstGeom prst="rect">
            <a:avLst/>
          </a:prstGeom>
        </p:spPr>
      </p:pic>
      <p:pic>
        <p:nvPicPr>
          <p:cNvPr id="12" name="Picture 11">
            <a:extLst>
              <a:ext uri="{FF2B5EF4-FFF2-40B4-BE49-F238E27FC236}">
                <a16:creationId xmlns:a16="http://schemas.microsoft.com/office/drawing/2014/main" id="{8A02392A-56BA-4BB7-B081-4856A084C720}"/>
              </a:ext>
            </a:extLst>
          </p:cNvPr>
          <p:cNvPicPr>
            <a:picLocks noChangeAspect="1"/>
          </p:cNvPicPr>
          <p:nvPr/>
        </p:nvPicPr>
        <p:blipFill>
          <a:blip r:embed="rId4"/>
          <a:stretch>
            <a:fillRect/>
          </a:stretch>
        </p:blipFill>
        <p:spPr>
          <a:xfrm>
            <a:off x="11409015" y="6798707"/>
            <a:ext cx="4680644" cy="2270688"/>
          </a:xfrm>
          <a:prstGeom prst="rect">
            <a:avLst/>
          </a:prstGeom>
        </p:spPr>
      </p:pic>
      <p:sp>
        <p:nvSpPr>
          <p:cNvPr id="14" name="TextBox 13">
            <a:extLst>
              <a:ext uri="{FF2B5EF4-FFF2-40B4-BE49-F238E27FC236}">
                <a16:creationId xmlns:a16="http://schemas.microsoft.com/office/drawing/2014/main" id="{1532D5E8-3F97-4443-80FA-DE34999B4434}"/>
              </a:ext>
            </a:extLst>
          </p:cNvPr>
          <p:cNvSpPr txBox="1"/>
          <p:nvPr/>
        </p:nvSpPr>
        <p:spPr>
          <a:xfrm>
            <a:off x="7508576" y="5311733"/>
            <a:ext cx="7288212" cy="378950"/>
          </a:xfrm>
          <a:prstGeom prst="rect">
            <a:avLst/>
          </a:prstGeom>
          <a:noFill/>
        </p:spPr>
        <p:txBody>
          <a:bodyPr wrap="square">
            <a:spAutoFit/>
          </a:bodyPr>
          <a:lstStyle/>
          <a:p>
            <a:pPr marL="0" indent="0" algn="l">
              <a:lnSpc>
                <a:spcPts val="1650"/>
              </a:lnSpc>
              <a:buNone/>
            </a:pPr>
            <a:r>
              <a:rPr lang="en-US" sz="3200">
                <a:solidFill>
                  <a:srgbClr val="C6BFEE"/>
                </a:solidFill>
                <a:latin typeface="Prompt Medium" pitchFamily="34" charset="0"/>
                <a:ea typeface="Prompt Medium" pitchFamily="34" charset="-122"/>
                <a:cs typeface="Prompt Medium" pitchFamily="34" charset="-120"/>
              </a:rPr>
              <a:t>Network cloud-net: Kết Nối Nội Bộ</a:t>
            </a:r>
            <a:endParaRPr lang="en-US" sz="3200" dirty="0"/>
          </a:p>
        </p:txBody>
      </p:sp>
      <p:pic>
        <p:nvPicPr>
          <p:cNvPr id="15" name="Picture 14">
            <a:extLst>
              <a:ext uri="{FF2B5EF4-FFF2-40B4-BE49-F238E27FC236}">
                <a16:creationId xmlns:a16="http://schemas.microsoft.com/office/drawing/2014/main" id="{D1560337-7C19-4966-A819-1846B4183D74}"/>
              </a:ext>
            </a:extLst>
          </p:cNvPr>
          <p:cNvPicPr>
            <a:picLocks noChangeAspect="1"/>
          </p:cNvPicPr>
          <p:nvPr/>
        </p:nvPicPr>
        <p:blipFill>
          <a:blip r:embed="rId5"/>
          <a:stretch>
            <a:fillRect/>
          </a:stretch>
        </p:blipFill>
        <p:spPr>
          <a:xfrm>
            <a:off x="0" y="0"/>
            <a:ext cx="1786617" cy="98796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887254"/>
            <a:ext cx="6768227" cy="548521"/>
          </a:xfrm>
          <a:prstGeom prst="rect">
            <a:avLst/>
          </a:prstGeom>
          <a:noFill/>
          <a:ln/>
        </p:spPr>
        <p:txBody>
          <a:bodyPr wrap="none" lIns="0" tIns="0" rIns="0" bIns="0" rtlCol="0" anchor="t"/>
          <a:lstStyle/>
          <a:p>
            <a:pPr marL="0" indent="0" algn="l">
              <a:lnSpc>
                <a:spcPts val="4300"/>
              </a:lnSpc>
              <a:buNone/>
            </a:pPr>
            <a:r>
              <a:rPr lang="en-US" sz="4000" dirty="0">
                <a:solidFill>
                  <a:srgbClr val="C6BFEE"/>
                </a:solidFill>
                <a:latin typeface="Prompt Medium" pitchFamily="34" charset="0"/>
                <a:ea typeface="Prompt Medium" pitchFamily="34" charset="-122"/>
                <a:cs typeface="Prompt Medium" pitchFamily="34" charset="-120"/>
              </a:rPr>
              <a:t>Sơ Đồ Network &amp; Ánh Xạ Cổng</a:t>
            </a:r>
            <a:endParaRPr lang="en-US" sz="4000" dirty="0"/>
          </a:p>
        </p:txBody>
      </p:sp>
      <p:sp>
        <p:nvSpPr>
          <p:cNvPr id="4" name="Text 1"/>
          <p:cNvSpPr/>
          <p:nvPr/>
        </p:nvSpPr>
        <p:spPr>
          <a:xfrm>
            <a:off x="6350437" y="1806059"/>
            <a:ext cx="7415927" cy="1185148"/>
          </a:xfrm>
          <a:prstGeom prst="rect">
            <a:avLst/>
          </a:prstGeom>
          <a:noFill/>
          <a:ln/>
        </p:spPr>
        <p:txBody>
          <a:bodyPr wrap="square" lIns="0" tIns="0" rIns="0" bIns="0" rtlCol="0" anchor="t"/>
          <a:lstStyle/>
          <a:p>
            <a:pPr marL="0" indent="0" algn="l">
              <a:lnSpc>
                <a:spcPts val="3100"/>
              </a:lnSpc>
              <a:buNone/>
            </a:pPr>
            <a:r>
              <a:rPr lang="en-US" sz="2400" dirty="0">
                <a:solidFill>
                  <a:srgbClr val="DAD8E9"/>
                </a:solidFill>
                <a:latin typeface="Mukta Light" pitchFamily="34" charset="0"/>
                <a:ea typeface="Mukta Light" pitchFamily="34" charset="-122"/>
                <a:cs typeface="Mukta Light" pitchFamily="34" charset="-120"/>
              </a:rPr>
              <a:t>Network cloud-net đóng vai trò trung tâm, kết nối tất cả các container. Việc ánh xạ cổng hợp lý giúp các dịch vụ bên trong có thể truy cập được từ bên ngoài.</a:t>
            </a:r>
            <a:endParaRPr lang="en-US" sz="2400" dirty="0"/>
          </a:p>
        </p:txBody>
      </p:sp>
      <p:sp>
        <p:nvSpPr>
          <p:cNvPr id="5" name="Text 2"/>
          <p:cNvSpPr/>
          <p:nvPr/>
        </p:nvSpPr>
        <p:spPr>
          <a:xfrm>
            <a:off x="6350437" y="3268861"/>
            <a:ext cx="7415927" cy="790099"/>
          </a:xfrm>
          <a:prstGeom prst="rect">
            <a:avLst/>
          </a:prstGeom>
          <a:noFill/>
          <a:ln/>
        </p:spPr>
        <p:txBody>
          <a:bodyPr wrap="square" lIns="0" tIns="0" rIns="0" bIns="0" rtlCol="0" anchor="t"/>
          <a:lstStyle/>
          <a:p>
            <a:pPr marL="342900" indent="-342900" algn="l">
              <a:lnSpc>
                <a:spcPts val="3100"/>
              </a:lnSpc>
              <a:buSzPct val="100000"/>
              <a:buChar char="•"/>
            </a:pPr>
            <a:r>
              <a:rPr lang="en-US" sz="2400" b="1" dirty="0">
                <a:solidFill>
                  <a:srgbClr val="DAD8E9"/>
                </a:solidFill>
                <a:latin typeface="Mukta Light" pitchFamily="34" charset="0"/>
                <a:ea typeface="Mukta Light" pitchFamily="34" charset="-122"/>
                <a:cs typeface="Mukta Light" pitchFamily="34" charset="-120"/>
              </a:rPr>
              <a:t>Network cloud-net:</a:t>
            </a:r>
            <a:r>
              <a:rPr lang="en-US" sz="2400" dirty="0">
                <a:solidFill>
                  <a:srgbClr val="DAD8E9"/>
                </a:solidFill>
                <a:latin typeface="Mukta Light" pitchFamily="34" charset="0"/>
                <a:ea typeface="Mukta Light" pitchFamily="34" charset="-122"/>
                <a:cs typeface="Mukta Light" pitchFamily="34" charset="-120"/>
              </a:rPr>
              <a:t> Node trung tâm kết nối tất cả container, tạo môi trường giao tiếp liền mạch.</a:t>
            </a:r>
            <a:endParaRPr lang="en-US" sz="2400" dirty="0"/>
          </a:p>
        </p:txBody>
      </p:sp>
      <p:sp>
        <p:nvSpPr>
          <p:cNvPr id="6" name="Text 3"/>
          <p:cNvSpPr/>
          <p:nvPr/>
        </p:nvSpPr>
        <p:spPr>
          <a:xfrm>
            <a:off x="6350437" y="4145280"/>
            <a:ext cx="7415927" cy="395049"/>
          </a:xfrm>
          <a:prstGeom prst="rect">
            <a:avLst/>
          </a:prstGeom>
          <a:noFill/>
          <a:ln/>
        </p:spPr>
        <p:txBody>
          <a:bodyPr wrap="none" lIns="0" tIns="0" rIns="0" bIns="0" rtlCol="0" anchor="t"/>
          <a:lstStyle/>
          <a:p>
            <a:pPr marL="342900" indent="-342900" algn="l">
              <a:lnSpc>
                <a:spcPts val="3100"/>
              </a:lnSpc>
              <a:buSzPct val="100000"/>
              <a:buChar char="•"/>
            </a:pPr>
            <a:r>
              <a:rPr lang="en-US" sz="2400" b="1" dirty="0">
                <a:solidFill>
                  <a:srgbClr val="DAD8E9"/>
                </a:solidFill>
                <a:latin typeface="Mukta Light" pitchFamily="34" charset="0"/>
                <a:ea typeface="Mukta Light" pitchFamily="34" charset="-122"/>
                <a:cs typeface="Mukta Light" pitchFamily="34" charset="-120"/>
              </a:rPr>
              <a:t>Ánh xạ cổng ra Host:</a:t>
            </a:r>
            <a:endParaRPr lang="en-US" sz="2400" dirty="0"/>
          </a:p>
        </p:txBody>
      </p:sp>
      <p:sp>
        <p:nvSpPr>
          <p:cNvPr id="7" name="Text 4"/>
          <p:cNvSpPr/>
          <p:nvPr/>
        </p:nvSpPr>
        <p:spPr>
          <a:xfrm>
            <a:off x="6350437" y="4626650"/>
            <a:ext cx="7415927" cy="395049"/>
          </a:xfrm>
          <a:prstGeom prst="rect">
            <a:avLst/>
          </a:prstGeom>
          <a:noFill/>
          <a:ln/>
        </p:spPr>
        <p:txBody>
          <a:bodyPr wrap="none" lIns="0" tIns="0" rIns="0" bIns="0" rtlCol="0" anchor="t"/>
          <a:lstStyle/>
          <a:p>
            <a:pPr marL="685800" lvl="1" indent="-342900" algn="l">
              <a:lnSpc>
                <a:spcPts val="3100"/>
              </a:lnSpc>
              <a:buSzPct val="100000"/>
              <a:buChar char="•"/>
            </a:pPr>
            <a:r>
              <a:rPr lang="en-US" sz="2400" dirty="0">
                <a:solidFill>
                  <a:srgbClr val="A95B95"/>
                </a:solidFill>
                <a:latin typeface="Mukta Light" pitchFamily="34" charset="0"/>
                <a:ea typeface="Mukta Light" pitchFamily="34" charset="-122"/>
                <a:cs typeface="Mukta Light" pitchFamily="34" charset="-120"/>
              </a:rPr>
              <a:t>80</a:t>
            </a:r>
            <a:r>
              <a:rPr lang="en-US" sz="2400" dirty="0">
                <a:solidFill>
                  <a:srgbClr val="DAD8E9"/>
                </a:solidFill>
                <a:latin typeface="Mukta Light" pitchFamily="34" charset="0"/>
                <a:ea typeface="Mukta Light" pitchFamily="34" charset="-122"/>
                <a:cs typeface="Mukta Light" pitchFamily="34" charset="-120"/>
              </a:rPr>
              <a:t>: Proxy chính</a:t>
            </a:r>
            <a:endParaRPr lang="en-US" sz="2400" dirty="0"/>
          </a:p>
        </p:txBody>
      </p:sp>
      <p:sp>
        <p:nvSpPr>
          <p:cNvPr id="8" name="Text 5"/>
          <p:cNvSpPr/>
          <p:nvPr/>
        </p:nvSpPr>
        <p:spPr>
          <a:xfrm>
            <a:off x="6350437" y="5108019"/>
            <a:ext cx="7415927" cy="395049"/>
          </a:xfrm>
          <a:prstGeom prst="rect">
            <a:avLst/>
          </a:prstGeom>
          <a:noFill/>
          <a:ln/>
        </p:spPr>
        <p:txBody>
          <a:bodyPr wrap="none" lIns="0" tIns="0" rIns="0" bIns="0" rtlCol="0" anchor="t"/>
          <a:lstStyle/>
          <a:p>
            <a:pPr marL="685800" lvl="1" indent="-342900" algn="l">
              <a:lnSpc>
                <a:spcPts val="3100"/>
              </a:lnSpc>
              <a:buSzPct val="100000"/>
              <a:buChar char="•"/>
            </a:pPr>
            <a:r>
              <a:rPr lang="en-US" sz="2400" dirty="0">
                <a:solidFill>
                  <a:srgbClr val="A95B95"/>
                </a:solidFill>
                <a:latin typeface="Mukta Light" pitchFamily="34" charset="0"/>
                <a:ea typeface="Mukta Light" pitchFamily="34" charset="-122"/>
                <a:cs typeface="Mukta Light" pitchFamily="34" charset="-120"/>
              </a:rPr>
              <a:t>8080</a:t>
            </a:r>
            <a:r>
              <a:rPr lang="en-US" sz="2400" dirty="0">
                <a:solidFill>
                  <a:srgbClr val="DAD8E9"/>
                </a:solidFill>
                <a:latin typeface="Mukta Light" pitchFamily="34" charset="0"/>
                <a:ea typeface="Mukta Light" pitchFamily="34" charset="-122"/>
                <a:cs typeface="Mukta Light" pitchFamily="34" charset="-120"/>
              </a:rPr>
              <a:t>: Web, </a:t>
            </a:r>
            <a:r>
              <a:rPr lang="en-US" sz="2400" dirty="0">
                <a:solidFill>
                  <a:srgbClr val="A95B95"/>
                </a:solidFill>
                <a:latin typeface="Mukta Light" pitchFamily="34" charset="0"/>
                <a:ea typeface="Mukta Light" pitchFamily="34" charset="-122"/>
                <a:cs typeface="Mukta Light" pitchFamily="34" charset="-120"/>
              </a:rPr>
              <a:t>8085</a:t>
            </a:r>
            <a:r>
              <a:rPr lang="en-US" sz="2400" dirty="0">
                <a:solidFill>
                  <a:srgbClr val="DAD8E9"/>
                </a:solidFill>
                <a:latin typeface="Mukta Light" pitchFamily="34" charset="0"/>
                <a:ea typeface="Mukta Light" pitchFamily="34" charset="-122"/>
                <a:cs typeface="Mukta Light" pitchFamily="34" charset="-120"/>
              </a:rPr>
              <a:t>: App, </a:t>
            </a:r>
            <a:r>
              <a:rPr lang="en-US" sz="2400" dirty="0">
                <a:solidFill>
                  <a:srgbClr val="A95B95"/>
                </a:solidFill>
                <a:latin typeface="Mukta Light" pitchFamily="34" charset="0"/>
                <a:ea typeface="Mukta Light" pitchFamily="34" charset="-122"/>
                <a:cs typeface="Mukta Light" pitchFamily="34" charset="-120"/>
              </a:rPr>
              <a:t>8081</a:t>
            </a:r>
            <a:r>
              <a:rPr lang="en-US" sz="2400" dirty="0">
                <a:solidFill>
                  <a:srgbClr val="DAD8E9"/>
                </a:solidFill>
                <a:latin typeface="Mukta Light" pitchFamily="34" charset="0"/>
                <a:ea typeface="Mukta Light" pitchFamily="34" charset="-122"/>
                <a:cs typeface="Mukta Light" pitchFamily="34" charset="-120"/>
              </a:rPr>
              <a:t>: Keycloak</a:t>
            </a:r>
            <a:endParaRPr lang="en-US" sz="2400" dirty="0"/>
          </a:p>
        </p:txBody>
      </p:sp>
      <p:sp>
        <p:nvSpPr>
          <p:cNvPr id="9" name="Text 6"/>
          <p:cNvSpPr/>
          <p:nvPr/>
        </p:nvSpPr>
        <p:spPr>
          <a:xfrm>
            <a:off x="6350437" y="5589389"/>
            <a:ext cx="7415927" cy="395049"/>
          </a:xfrm>
          <a:prstGeom prst="rect">
            <a:avLst/>
          </a:prstGeom>
          <a:noFill/>
          <a:ln/>
        </p:spPr>
        <p:txBody>
          <a:bodyPr wrap="none" lIns="0" tIns="0" rIns="0" bIns="0" rtlCol="0" anchor="t"/>
          <a:lstStyle/>
          <a:p>
            <a:pPr marL="685800" lvl="1" indent="-342900" algn="l">
              <a:lnSpc>
                <a:spcPts val="3100"/>
              </a:lnSpc>
              <a:buSzPct val="100000"/>
              <a:buChar char="•"/>
            </a:pPr>
            <a:r>
              <a:rPr lang="en-US" sz="2400" dirty="0">
                <a:solidFill>
                  <a:srgbClr val="A95B95"/>
                </a:solidFill>
                <a:latin typeface="Mukta Light" pitchFamily="34" charset="0"/>
                <a:ea typeface="Mukta Light" pitchFamily="34" charset="-122"/>
                <a:cs typeface="Mukta Light" pitchFamily="34" charset="-120"/>
              </a:rPr>
              <a:t>9000/9001</a:t>
            </a:r>
            <a:r>
              <a:rPr lang="en-US" sz="2400" dirty="0">
                <a:solidFill>
                  <a:srgbClr val="DAD8E9"/>
                </a:solidFill>
                <a:latin typeface="Mukta Light" pitchFamily="34" charset="0"/>
                <a:ea typeface="Mukta Light" pitchFamily="34" charset="-122"/>
                <a:cs typeface="Mukta Light" pitchFamily="34" charset="-120"/>
              </a:rPr>
              <a:t>: MinIO, </a:t>
            </a:r>
            <a:r>
              <a:rPr lang="en-US" sz="2400" dirty="0">
                <a:solidFill>
                  <a:srgbClr val="A95B95"/>
                </a:solidFill>
                <a:latin typeface="Mukta Light" pitchFamily="34" charset="0"/>
                <a:ea typeface="Mukta Light" pitchFamily="34" charset="-122"/>
                <a:cs typeface="Mukta Light" pitchFamily="34" charset="-120"/>
              </a:rPr>
              <a:t>1053/udp</a:t>
            </a:r>
            <a:r>
              <a:rPr lang="en-US" sz="2400" dirty="0">
                <a:solidFill>
                  <a:srgbClr val="DAD8E9"/>
                </a:solidFill>
                <a:latin typeface="Mukta Light" pitchFamily="34" charset="0"/>
                <a:ea typeface="Mukta Light" pitchFamily="34" charset="-122"/>
                <a:cs typeface="Mukta Light" pitchFamily="34" charset="-120"/>
              </a:rPr>
              <a:t>: DNS</a:t>
            </a:r>
            <a:endParaRPr lang="en-US" sz="2400" dirty="0"/>
          </a:p>
        </p:txBody>
      </p:sp>
      <p:sp>
        <p:nvSpPr>
          <p:cNvPr id="10" name="Text 7"/>
          <p:cNvSpPr/>
          <p:nvPr/>
        </p:nvSpPr>
        <p:spPr>
          <a:xfrm>
            <a:off x="6350437" y="6070759"/>
            <a:ext cx="7415927" cy="395049"/>
          </a:xfrm>
          <a:prstGeom prst="rect">
            <a:avLst/>
          </a:prstGeom>
          <a:noFill/>
          <a:ln/>
        </p:spPr>
        <p:txBody>
          <a:bodyPr wrap="none" lIns="0" tIns="0" rIns="0" bIns="0" rtlCol="0" anchor="t"/>
          <a:lstStyle/>
          <a:p>
            <a:pPr marL="685800" lvl="1" indent="-342900" algn="l">
              <a:lnSpc>
                <a:spcPts val="3100"/>
              </a:lnSpc>
              <a:buSzPct val="100000"/>
              <a:buChar char="•"/>
            </a:pPr>
            <a:r>
              <a:rPr lang="en-US" sz="2400" dirty="0">
                <a:solidFill>
                  <a:srgbClr val="A95B95"/>
                </a:solidFill>
                <a:latin typeface="Mukta Light" pitchFamily="34" charset="0"/>
                <a:ea typeface="Mukta Light" pitchFamily="34" charset="-122"/>
                <a:cs typeface="Mukta Light" pitchFamily="34" charset="-120"/>
              </a:rPr>
              <a:t>9090</a:t>
            </a:r>
            <a:r>
              <a:rPr lang="en-US" sz="2400" dirty="0">
                <a:solidFill>
                  <a:srgbClr val="DAD8E9"/>
                </a:solidFill>
                <a:latin typeface="Mukta Light" pitchFamily="34" charset="0"/>
                <a:ea typeface="Mukta Light" pitchFamily="34" charset="-122"/>
                <a:cs typeface="Mukta Light" pitchFamily="34" charset="-120"/>
              </a:rPr>
              <a:t>: Prometheus, </a:t>
            </a:r>
            <a:r>
              <a:rPr lang="en-US" sz="2400" dirty="0">
                <a:solidFill>
                  <a:srgbClr val="A95B95"/>
                </a:solidFill>
                <a:latin typeface="Mukta Light" pitchFamily="34" charset="0"/>
                <a:ea typeface="Mukta Light" pitchFamily="34" charset="-122"/>
                <a:cs typeface="Mukta Light" pitchFamily="34" charset="-120"/>
              </a:rPr>
              <a:t>9100</a:t>
            </a:r>
            <a:r>
              <a:rPr lang="en-US" sz="2400" dirty="0">
                <a:solidFill>
                  <a:srgbClr val="DAD8E9"/>
                </a:solidFill>
                <a:latin typeface="Mukta Light" pitchFamily="34" charset="0"/>
                <a:ea typeface="Mukta Light" pitchFamily="34" charset="-122"/>
                <a:cs typeface="Mukta Light" pitchFamily="34" charset="-120"/>
              </a:rPr>
              <a:t>: Node Exporter, </a:t>
            </a:r>
            <a:r>
              <a:rPr lang="en-US" sz="2400" dirty="0">
                <a:solidFill>
                  <a:srgbClr val="A95B95"/>
                </a:solidFill>
                <a:latin typeface="Mukta Light" pitchFamily="34" charset="0"/>
                <a:ea typeface="Mukta Light" pitchFamily="34" charset="-122"/>
                <a:cs typeface="Mukta Light" pitchFamily="34" charset="-120"/>
              </a:rPr>
              <a:t>3000</a:t>
            </a:r>
            <a:r>
              <a:rPr lang="en-US" sz="2400" dirty="0">
                <a:solidFill>
                  <a:srgbClr val="DAD8E9"/>
                </a:solidFill>
                <a:latin typeface="Mukta Light" pitchFamily="34" charset="0"/>
                <a:ea typeface="Mukta Light" pitchFamily="34" charset="-122"/>
                <a:cs typeface="Mukta Light" pitchFamily="34" charset="-120"/>
              </a:rPr>
              <a:t>: Grafana</a:t>
            </a:r>
            <a:endParaRPr lang="en-US" sz="2400" dirty="0"/>
          </a:p>
        </p:txBody>
      </p:sp>
      <p:sp>
        <p:nvSpPr>
          <p:cNvPr id="11" name="Text 8"/>
          <p:cNvSpPr/>
          <p:nvPr/>
        </p:nvSpPr>
        <p:spPr>
          <a:xfrm>
            <a:off x="6350437" y="6552128"/>
            <a:ext cx="7415927" cy="790099"/>
          </a:xfrm>
          <a:prstGeom prst="rect">
            <a:avLst/>
          </a:prstGeom>
          <a:noFill/>
          <a:ln/>
        </p:spPr>
        <p:txBody>
          <a:bodyPr wrap="square" lIns="0" tIns="0" rIns="0" bIns="0" rtlCol="0" anchor="t"/>
          <a:lstStyle/>
          <a:p>
            <a:pPr marL="342900" indent="-342900" algn="l">
              <a:lnSpc>
                <a:spcPts val="3100"/>
              </a:lnSpc>
              <a:buSzPct val="100000"/>
              <a:buChar char="•"/>
            </a:pPr>
            <a:r>
              <a:rPr lang="en-US" sz="2400" b="1" dirty="0">
                <a:solidFill>
                  <a:srgbClr val="DAD8E9"/>
                </a:solidFill>
                <a:latin typeface="Mukta Light" pitchFamily="34" charset="0"/>
                <a:ea typeface="Mukta Light" pitchFamily="34" charset="-122"/>
                <a:cs typeface="Mukta Light" pitchFamily="34" charset="-120"/>
              </a:rPr>
              <a:t>Ý nghĩa:</a:t>
            </a:r>
            <a:r>
              <a:rPr lang="en-US" sz="2400" dirty="0">
                <a:solidFill>
                  <a:srgbClr val="DAD8E9"/>
                </a:solidFill>
                <a:latin typeface="Mukta Light" pitchFamily="34" charset="0"/>
                <a:ea typeface="Mukta Light" pitchFamily="34" charset="-122"/>
                <a:cs typeface="Mukta Light" pitchFamily="34" charset="-120"/>
              </a:rPr>
              <a:t> Dễ kiểm thử, mỗi dịch vụ có cổng riêng, nhưng client thường chỉ cần cổng 80 cho truy cập web.</a:t>
            </a:r>
            <a:endParaRPr lang="en-US" sz="2400" dirty="0"/>
          </a:p>
        </p:txBody>
      </p:sp>
      <p:pic>
        <p:nvPicPr>
          <p:cNvPr id="12" name="Picture 11">
            <a:extLst>
              <a:ext uri="{FF2B5EF4-FFF2-40B4-BE49-F238E27FC236}">
                <a16:creationId xmlns:a16="http://schemas.microsoft.com/office/drawing/2014/main" id="{97E47AEC-E3A4-4189-8767-8FE065B77CAF}"/>
              </a:ext>
            </a:extLst>
          </p:cNvPr>
          <p:cNvPicPr>
            <a:picLocks noChangeAspect="1"/>
          </p:cNvPicPr>
          <p:nvPr/>
        </p:nvPicPr>
        <p:blipFill>
          <a:blip r:embed="rId4"/>
          <a:stretch>
            <a:fillRect/>
          </a:stretch>
        </p:blipFill>
        <p:spPr>
          <a:xfrm>
            <a:off x="11409015" y="6798707"/>
            <a:ext cx="4680644" cy="2270688"/>
          </a:xfrm>
          <a:prstGeom prst="rect">
            <a:avLst/>
          </a:prstGeom>
        </p:spPr>
      </p:pic>
      <p:pic>
        <p:nvPicPr>
          <p:cNvPr id="13" name="Picture 12">
            <a:extLst>
              <a:ext uri="{FF2B5EF4-FFF2-40B4-BE49-F238E27FC236}">
                <a16:creationId xmlns:a16="http://schemas.microsoft.com/office/drawing/2014/main" id="{C28AAAFB-9533-4289-9265-771C70AA06B2}"/>
              </a:ext>
            </a:extLst>
          </p:cNvPr>
          <p:cNvPicPr>
            <a:picLocks noChangeAspect="1"/>
          </p:cNvPicPr>
          <p:nvPr/>
        </p:nvPicPr>
        <p:blipFill>
          <a:blip r:embed="rId5"/>
          <a:stretch>
            <a:fillRect/>
          </a:stretch>
        </p:blipFill>
        <p:spPr>
          <a:xfrm>
            <a:off x="0" y="0"/>
            <a:ext cx="1786617" cy="98796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876318" y="690919"/>
            <a:ext cx="7319129" cy="540068"/>
          </a:xfrm>
          <a:prstGeom prst="rect">
            <a:avLst/>
          </a:prstGeom>
          <a:noFill/>
          <a:ln/>
        </p:spPr>
        <p:txBody>
          <a:bodyPr wrap="none" lIns="0" tIns="0" rIns="0" bIns="0" rtlCol="0" anchor="t"/>
          <a:lstStyle/>
          <a:p>
            <a:pPr marL="0" indent="0" algn="l">
              <a:lnSpc>
                <a:spcPts val="4250"/>
              </a:lnSpc>
              <a:buNone/>
            </a:pPr>
            <a:r>
              <a:rPr lang="en-US" sz="4000" dirty="0">
                <a:solidFill>
                  <a:srgbClr val="C6BFEE"/>
                </a:solidFill>
                <a:latin typeface="Prompt Medium" pitchFamily="34" charset="0"/>
                <a:ea typeface="Prompt Medium" pitchFamily="34" charset="-122"/>
                <a:cs typeface="Prompt Medium" pitchFamily="34" charset="-120"/>
              </a:rPr>
              <a:t>Flow 1: Truy Cập Trang Chủ &amp; Blog</a:t>
            </a:r>
            <a:endParaRPr lang="en-US" sz="4000" dirty="0"/>
          </a:p>
        </p:txBody>
      </p:sp>
      <p:sp>
        <p:nvSpPr>
          <p:cNvPr id="3" name="Text 1"/>
          <p:cNvSpPr/>
          <p:nvPr/>
        </p:nvSpPr>
        <p:spPr>
          <a:xfrm>
            <a:off x="850702" y="1573887"/>
            <a:ext cx="12928997" cy="388739"/>
          </a:xfrm>
          <a:prstGeom prst="rect">
            <a:avLst/>
          </a:prstGeom>
          <a:noFill/>
          <a:ln/>
        </p:spPr>
        <p:txBody>
          <a:bodyPr wrap="none" lIns="0" tIns="0" rIns="0" bIns="0" rtlCol="0" anchor="t"/>
          <a:lstStyle/>
          <a:p>
            <a:pPr marL="0" indent="0" algn="l">
              <a:lnSpc>
                <a:spcPts val="3050"/>
              </a:lnSpc>
              <a:buNone/>
            </a:pPr>
            <a:r>
              <a:rPr lang="en-US" sz="2400" dirty="0">
                <a:solidFill>
                  <a:srgbClr val="DAD8E9"/>
                </a:solidFill>
                <a:latin typeface="Mukta Light" pitchFamily="34" charset="0"/>
                <a:ea typeface="Mukta Light" pitchFamily="34" charset="-122"/>
                <a:cs typeface="Mukta Light" pitchFamily="34" charset="-120"/>
              </a:rPr>
              <a:t>Mô tả luồng truy cập cơ bản khi client yêu cầu trang chủ hoặc trang blog của hệ thống.</a:t>
            </a:r>
            <a:endParaRPr lang="en-US" sz="2400" dirty="0"/>
          </a:p>
        </p:txBody>
      </p:sp>
      <p:sp>
        <p:nvSpPr>
          <p:cNvPr id="4" name="Shape 2"/>
          <p:cNvSpPr/>
          <p:nvPr/>
        </p:nvSpPr>
        <p:spPr>
          <a:xfrm>
            <a:off x="850702" y="2600563"/>
            <a:ext cx="6342936" cy="2187535"/>
          </a:xfrm>
          <a:prstGeom prst="roundRect">
            <a:avLst>
              <a:gd name="adj" fmla="val 6688"/>
            </a:avLst>
          </a:prstGeom>
          <a:solidFill>
            <a:srgbClr val="0B0C23">
              <a:alpha val="95000"/>
            </a:srgbClr>
          </a:solidFill>
          <a:ln/>
        </p:spPr>
      </p:sp>
      <p:sp>
        <p:nvSpPr>
          <p:cNvPr id="5" name="Shape 3"/>
          <p:cNvSpPr/>
          <p:nvPr/>
        </p:nvSpPr>
        <p:spPr>
          <a:xfrm>
            <a:off x="850702" y="2570083"/>
            <a:ext cx="6342936" cy="121920"/>
          </a:xfrm>
          <a:prstGeom prst="roundRect">
            <a:avLst>
              <a:gd name="adj" fmla="val 83732"/>
            </a:avLst>
          </a:prstGeom>
          <a:solidFill>
            <a:srgbClr val="A95B95"/>
          </a:solidFill>
          <a:ln/>
        </p:spPr>
      </p:sp>
      <p:sp>
        <p:nvSpPr>
          <p:cNvPr id="6" name="Shape 4"/>
          <p:cNvSpPr/>
          <p:nvPr/>
        </p:nvSpPr>
        <p:spPr>
          <a:xfrm>
            <a:off x="3657600" y="2235994"/>
            <a:ext cx="729139" cy="729139"/>
          </a:xfrm>
          <a:prstGeom prst="roundRect">
            <a:avLst>
              <a:gd name="adj" fmla="val 125408"/>
            </a:avLst>
          </a:prstGeom>
          <a:solidFill>
            <a:srgbClr val="A95B95"/>
          </a:solidFill>
          <a:ln/>
        </p:spPr>
      </p:sp>
      <p:pic>
        <p:nvPicPr>
          <p:cNvPr id="7"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76318" y="2454712"/>
            <a:ext cx="291584" cy="291584"/>
          </a:xfrm>
          <a:prstGeom prst="rect">
            <a:avLst/>
          </a:prstGeom>
        </p:spPr>
      </p:pic>
      <p:sp>
        <p:nvSpPr>
          <p:cNvPr id="8" name="Text 5"/>
          <p:cNvSpPr/>
          <p:nvPr/>
        </p:nvSpPr>
        <p:spPr>
          <a:xfrm>
            <a:off x="1124188" y="3208139"/>
            <a:ext cx="2700576" cy="337542"/>
          </a:xfrm>
          <a:prstGeom prst="rect">
            <a:avLst/>
          </a:prstGeom>
          <a:noFill/>
          <a:ln/>
        </p:spPr>
        <p:txBody>
          <a:bodyPr wrap="none" lIns="0" tIns="0" rIns="0" bIns="0" rtlCol="0" anchor="t"/>
          <a:lstStyle/>
          <a:p>
            <a:pPr marL="0" indent="0" algn="l">
              <a:lnSpc>
                <a:spcPts val="2650"/>
              </a:lnSpc>
              <a:buNone/>
            </a:pPr>
            <a:r>
              <a:rPr lang="en-US" sz="2800" dirty="0">
                <a:solidFill>
                  <a:srgbClr val="DAD8E9"/>
                </a:solidFill>
                <a:latin typeface="Prompt Medium" pitchFamily="34" charset="0"/>
                <a:ea typeface="Prompt Medium" pitchFamily="34" charset="-122"/>
                <a:cs typeface="Prompt Medium" pitchFamily="34" charset="-120"/>
              </a:rPr>
              <a:t>Client</a:t>
            </a:r>
            <a:endParaRPr lang="en-US" sz="2800" dirty="0"/>
          </a:p>
        </p:txBody>
      </p:sp>
      <p:sp>
        <p:nvSpPr>
          <p:cNvPr id="9" name="Text 6"/>
          <p:cNvSpPr/>
          <p:nvPr/>
        </p:nvSpPr>
        <p:spPr>
          <a:xfrm>
            <a:off x="1124188" y="3691414"/>
            <a:ext cx="5795962" cy="411599"/>
          </a:xfrm>
          <a:prstGeom prst="rect">
            <a:avLst/>
          </a:prstGeom>
          <a:noFill/>
          <a:ln/>
        </p:spPr>
        <p:txBody>
          <a:bodyPr wrap="none" lIns="0" tIns="0" rIns="0" bIns="0" rtlCol="0" anchor="t"/>
          <a:lstStyle/>
          <a:p>
            <a:pPr marL="0" indent="0" algn="l">
              <a:lnSpc>
                <a:spcPts val="3050"/>
              </a:lnSpc>
              <a:buNone/>
            </a:pPr>
            <a:r>
              <a:rPr lang="en-US" sz="2000" dirty="0">
                <a:solidFill>
                  <a:srgbClr val="DAD8E9"/>
                </a:solidFill>
                <a:latin typeface="Mukta Light" pitchFamily="34" charset="0"/>
                <a:ea typeface="Mukta Light" pitchFamily="34" charset="-122"/>
                <a:cs typeface="Mukta Light" pitchFamily="34" charset="-120"/>
              </a:rPr>
              <a:t>Gửi yêu cầu GET </a:t>
            </a:r>
            <a:r>
              <a:rPr lang="en-US" sz="2000" dirty="0">
                <a:solidFill>
                  <a:srgbClr val="DAD8E9"/>
                </a:solidFill>
                <a:highlight>
                  <a:srgbClr val="181930"/>
                </a:highlight>
                <a:latin typeface="Consolas" pitchFamily="34" charset="0"/>
                <a:ea typeface="Consolas" pitchFamily="34" charset="-122"/>
                <a:cs typeface="Consolas" pitchFamily="34" charset="-120"/>
              </a:rPr>
              <a:t>/</a:t>
            </a:r>
            <a:r>
              <a:rPr lang="en-US" sz="2000" dirty="0">
                <a:solidFill>
                  <a:srgbClr val="DAD8E9"/>
                </a:solidFill>
                <a:latin typeface="Mukta Light" pitchFamily="34" charset="0"/>
                <a:ea typeface="Mukta Light" pitchFamily="34" charset="-122"/>
                <a:cs typeface="Mukta Light" pitchFamily="34" charset="-120"/>
              </a:rPr>
              <a:t> hoặc </a:t>
            </a:r>
            <a:r>
              <a:rPr lang="en-US" sz="2000" dirty="0">
                <a:solidFill>
                  <a:srgbClr val="DAD8E9"/>
                </a:solidFill>
                <a:highlight>
                  <a:srgbClr val="181930"/>
                </a:highlight>
                <a:latin typeface="Consolas" pitchFamily="34" charset="0"/>
                <a:ea typeface="Consolas" pitchFamily="34" charset="-122"/>
                <a:cs typeface="Consolas" pitchFamily="34" charset="-120"/>
              </a:rPr>
              <a:t>/blog/</a:t>
            </a:r>
            <a:r>
              <a:rPr lang="en-US" sz="2000" dirty="0">
                <a:solidFill>
                  <a:srgbClr val="DAD8E9"/>
                </a:solidFill>
                <a:latin typeface="Mukta Light" pitchFamily="34" charset="0"/>
                <a:ea typeface="Mukta Light" pitchFamily="34" charset="-122"/>
                <a:cs typeface="Mukta Light" pitchFamily="34" charset="-120"/>
              </a:rPr>
              <a:t> tới </a:t>
            </a:r>
            <a:r>
              <a:rPr lang="en-US" sz="2000" dirty="0">
                <a:solidFill>
                  <a:srgbClr val="DAD8E9"/>
                </a:solidFill>
                <a:highlight>
                  <a:srgbClr val="181930"/>
                </a:highlight>
                <a:latin typeface="Consolas" pitchFamily="34" charset="0"/>
                <a:ea typeface="Consolas" pitchFamily="34" charset="-122"/>
                <a:cs typeface="Consolas" pitchFamily="34" charset="-120"/>
              </a:rPr>
              <a:t>http://localhost</a:t>
            </a:r>
            <a:r>
              <a:rPr lang="en-US" sz="2000" dirty="0">
                <a:solidFill>
                  <a:srgbClr val="DAD8E9"/>
                </a:solidFill>
                <a:latin typeface="Mukta Light" pitchFamily="34" charset="0"/>
                <a:ea typeface="Mukta Light" pitchFamily="34" charset="-122"/>
                <a:cs typeface="Mukta Light" pitchFamily="34" charset="-120"/>
              </a:rPr>
              <a:t>.</a:t>
            </a:r>
            <a:endParaRPr lang="en-US" sz="2000" dirty="0"/>
          </a:p>
        </p:txBody>
      </p:sp>
      <p:sp>
        <p:nvSpPr>
          <p:cNvPr id="10" name="Shape 7"/>
          <p:cNvSpPr/>
          <p:nvPr/>
        </p:nvSpPr>
        <p:spPr>
          <a:xfrm>
            <a:off x="7436644" y="2600563"/>
            <a:ext cx="6343055" cy="2187535"/>
          </a:xfrm>
          <a:prstGeom prst="roundRect">
            <a:avLst>
              <a:gd name="adj" fmla="val 6688"/>
            </a:avLst>
          </a:prstGeom>
          <a:solidFill>
            <a:srgbClr val="0B0C23">
              <a:alpha val="95000"/>
            </a:srgbClr>
          </a:solidFill>
          <a:ln/>
        </p:spPr>
      </p:sp>
      <p:sp>
        <p:nvSpPr>
          <p:cNvPr id="11" name="Shape 8"/>
          <p:cNvSpPr/>
          <p:nvPr/>
        </p:nvSpPr>
        <p:spPr>
          <a:xfrm>
            <a:off x="7436644" y="2570083"/>
            <a:ext cx="6343055" cy="121920"/>
          </a:xfrm>
          <a:prstGeom prst="roundRect">
            <a:avLst>
              <a:gd name="adj" fmla="val 83732"/>
            </a:avLst>
          </a:prstGeom>
          <a:solidFill>
            <a:srgbClr val="A95B95"/>
          </a:solidFill>
          <a:ln/>
        </p:spPr>
      </p:sp>
      <p:sp>
        <p:nvSpPr>
          <p:cNvPr id="12" name="Shape 9"/>
          <p:cNvSpPr/>
          <p:nvPr/>
        </p:nvSpPr>
        <p:spPr>
          <a:xfrm>
            <a:off x="10243542" y="2235994"/>
            <a:ext cx="729139" cy="729139"/>
          </a:xfrm>
          <a:prstGeom prst="roundRect">
            <a:avLst>
              <a:gd name="adj" fmla="val 125408"/>
            </a:avLst>
          </a:prstGeom>
          <a:solidFill>
            <a:srgbClr val="A95B95"/>
          </a:solidFill>
          <a:ln/>
        </p:spPr>
      </p:sp>
      <p:pic>
        <p:nvPicPr>
          <p:cNvPr id="13" name="Image 1" descr="preencoded.png"/>
          <p:cNvPicPr>
            <a:picLocks noChangeAspect="1"/>
          </p:cNvPicPr>
          <p:nvPr/>
        </p:nvPicPr>
        <p:blipFill>
          <a:blip r:embed="rId3">
            <a:extLst>
              <a:ext uri="{96DAC541-7B7A-43D3-8B79-37D633B846F1}">
                <asvg:svgBlip xmlns:asvg="http://schemas.microsoft.com/office/drawing/2016/SVG/main" r:embed="rId5"/>
              </a:ext>
            </a:extLst>
          </a:blip>
          <a:stretch>
            <a:fillRect/>
          </a:stretch>
        </p:blipFill>
        <p:spPr>
          <a:xfrm>
            <a:off x="10462260" y="2454712"/>
            <a:ext cx="291584" cy="291584"/>
          </a:xfrm>
          <a:prstGeom prst="rect">
            <a:avLst/>
          </a:prstGeom>
        </p:spPr>
      </p:pic>
      <p:sp>
        <p:nvSpPr>
          <p:cNvPr id="14" name="Text 10"/>
          <p:cNvSpPr/>
          <p:nvPr/>
        </p:nvSpPr>
        <p:spPr>
          <a:xfrm>
            <a:off x="7710130" y="3208139"/>
            <a:ext cx="2700576" cy="337542"/>
          </a:xfrm>
          <a:prstGeom prst="rect">
            <a:avLst/>
          </a:prstGeom>
          <a:noFill/>
          <a:ln/>
        </p:spPr>
        <p:txBody>
          <a:bodyPr wrap="none" lIns="0" tIns="0" rIns="0" bIns="0" rtlCol="0" anchor="t"/>
          <a:lstStyle/>
          <a:p>
            <a:pPr marL="0" indent="0" algn="l">
              <a:lnSpc>
                <a:spcPts val="2650"/>
              </a:lnSpc>
              <a:buNone/>
            </a:pPr>
            <a:r>
              <a:rPr lang="en-US" sz="2800" dirty="0">
                <a:solidFill>
                  <a:srgbClr val="DAD8E9"/>
                </a:solidFill>
                <a:latin typeface="Prompt Medium" pitchFamily="34" charset="0"/>
                <a:ea typeface="Prompt Medium" pitchFamily="34" charset="-122"/>
                <a:cs typeface="Prompt Medium" pitchFamily="34" charset="-120"/>
              </a:rPr>
              <a:t>API Gateway (Nginx)</a:t>
            </a:r>
            <a:endParaRPr lang="en-US" sz="2800" dirty="0"/>
          </a:p>
        </p:txBody>
      </p:sp>
      <p:sp>
        <p:nvSpPr>
          <p:cNvPr id="15" name="Text 11"/>
          <p:cNvSpPr/>
          <p:nvPr/>
        </p:nvSpPr>
        <p:spPr>
          <a:xfrm>
            <a:off x="7710130" y="3691414"/>
            <a:ext cx="5796082" cy="823198"/>
          </a:xfrm>
          <a:prstGeom prst="rect">
            <a:avLst/>
          </a:prstGeom>
          <a:noFill/>
          <a:ln/>
        </p:spPr>
        <p:txBody>
          <a:bodyPr wrap="square" lIns="0" tIns="0" rIns="0" bIns="0" rtlCol="0" anchor="t"/>
          <a:lstStyle/>
          <a:p>
            <a:pPr marL="0" indent="0" algn="l">
              <a:lnSpc>
                <a:spcPts val="3050"/>
              </a:lnSpc>
              <a:buNone/>
            </a:pPr>
            <a:r>
              <a:rPr lang="en-US" sz="2400" dirty="0">
                <a:solidFill>
                  <a:srgbClr val="DAD8E9"/>
                </a:solidFill>
                <a:latin typeface="Mukta Light" pitchFamily="34" charset="0"/>
                <a:ea typeface="Mukta Light" pitchFamily="34" charset="-122"/>
                <a:cs typeface="Mukta Light" pitchFamily="34" charset="-120"/>
              </a:rPr>
              <a:t>Nhận yêu cầu tại cổng 80 và proxy_pass sang </a:t>
            </a:r>
            <a:r>
              <a:rPr lang="en-US" sz="2400" dirty="0">
                <a:solidFill>
                  <a:srgbClr val="DAD8E9"/>
                </a:solidFill>
                <a:highlight>
                  <a:srgbClr val="181930"/>
                </a:highlight>
                <a:latin typeface="Consolas" pitchFamily="34" charset="0"/>
                <a:ea typeface="Consolas" pitchFamily="34" charset="-122"/>
                <a:cs typeface="Consolas" pitchFamily="34" charset="-120"/>
              </a:rPr>
              <a:t>web-frontend-server:80</a:t>
            </a:r>
            <a:r>
              <a:rPr lang="en-US" sz="2400" dirty="0">
                <a:solidFill>
                  <a:srgbClr val="DAD8E9"/>
                </a:solidFill>
                <a:latin typeface="Mukta Light" pitchFamily="34" charset="0"/>
                <a:ea typeface="Mukta Light" pitchFamily="34" charset="-122"/>
                <a:cs typeface="Mukta Light" pitchFamily="34" charset="-120"/>
              </a:rPr>
              <a:t>.</a:t>
            </a:r>
            <a:endParaRPr lang="en-US" sz="2400" dirty="0"/>
          </a:p>
        </p:txBody>
      </p:sp>
      <p:sp>
        <p:nvSpPr>
          <p:cNvPr id="16" name="Shape 12"/>
          <p:cNvSpPr/>
          <p:nvPr/>
        </p:nvSpPr>
        <p:spPr>
          <a:xfrm>
            <a:off x="850702" y="5395674"/>
            <a:ext cx="6342936" cy="2164675"/>
          </a:xfrm>
          <a:prstGeom prst="roundRect">
            <a:avLst>
              <a:gd name="adj" fmla="val 6759"/>
            </a:avLst>
          </a:prstGeom>
          <a:solidFill>
            <a:srgbClr val="0B0C23">
              <a:alpha val="95000"/>
            </a:srgbClr>
          </a:solidFill>
          <a:ln/>
        </p:spPr>
      </p:sp>
      <p:sp>
        <p:nvSpPr>
          <p:cNvPr id="17" name="Shape 13"/>
          <p:cNvSpPr/>
          <p:nvPr/>
        </p:nvSpPr>
        <p:spPr>
          <a:xfrm>
            <a:off x="850702" y="5365194"/>
            <a:ext cx="6342936" cy="121920"/>
          </a:xfrm>
          <a:prstGeom prst="roundRect">
            <a:avLst>
              <a:gd name="adj" fmla="val 83732"/>
            </a:avLst>
          </a:prstGeom>
          <a:solidFill>
            <a:srgbClr val="A95B95"/>
          </a:solidFill>
          <a:ln/>
        </p:spPr>
      </p:sp>
      <p:sp>
        <p:nvSpPr>
          <p:cNvPr id="18" name="Shape 14"/>
          <p:cNvSpPr/>
          <p:nvPr/>
        </p:nvSpPr>
        <p:spPr>
          <a:xfrm>
            <a:off x="3657600" y="5031105"/>
            <a:ext cx="729139" cy="729139"/>
          </a:xfrm>
          <a:prstGeom prst="roundRect">
            <a:avLst>
              <a:gd name="adj" fmla="val 125408"/>
            </a:avLst>
          </a:prstGeom>
          <a:solidFill>
            <a:srgbClr val="A95B95"/>
          </a:solidFill>
          <a:ln/>
        </p:spPr>
      </p:sp>
      <p:pic>
        <p:nvPicPr>
          <p:cNvPr id="19" name="Image 2" descr="preencoded.png"/>
          <p:cNvPicPr>
            <a:picLocks noChangeAspect="1"/>
          </p:cNvPicPr>
          <p:nvPr/>
        </p:nvPicPr>
        <p:blipFill>
          <a:blip r:embed="rId3">
            <a:extLst>
              <a:ext uri="{96DAC541-7B7A-43D3-8B79-37D633B846F1}">
                <asvg:svgBlip xmlns:asvg="http://schemas.microsoft.com/office/drawing/2016/SVG/main" r:embed="rId6"/>
              </a:ext>
            </a:extLst>
          </a:blip>
          <a:stretch>
            <a:fillRect/>
          </a:stretch>
        </p:blipFill>
        <p:spPr>
          <a:xfrm>
            <a:off x="3876318" y="5249823"/>
            <a:ext cx="291584" cy="291584"/>
          </a:xfrm>
          <a:prstGeom prst="rect">
            <a:avLst/>
          </a:prstGeom>
        </p:spPr>
      </p:pic>
      <p:sp>
        <p:nvSpPr>
          <p:cNvPr id="20" name="Text 15"/>
          <p:cNvSpPr/>
          <p:nvPr/>
        </p:nvSpPr>
        <p:spPr>
          <a:xfrm>
            <a:off x="1124188" y="6003250"/>
            <a:ext cx="2700576" cy="337542"/>
          </a:xfrm>
          <a:prstGeom prst="rect">
            <a:avLst/>
          </a:prstGeom>
          <a:noFill/>
          <a:ln/>
        </p:spPr>
        <p:txBody>
          <a:bodyPr wrap="none" lIns="0" tIns="0" rIns="0" bIns="0" rtlCol="0" anchor="t"/>
          <a:lstStyle/>
          <a:p>
            <a:pPr marL="0" indent="0" algn="l">
              <a:lnSpc>
                <a:spcPts val="2650"/>
              </a:lnSpc>
              <a:buNone/>
            </a:pPr>
            <a:r>
              <a:rPr lang="en-US" sz="2800" dirty="0">
                <a:solidFill>
                  <a:srgbClr val="DAD8E9"/>
                </a:solidFill>
                <a:latin typeface="Prompt Medium" pitchFamily="34" charset="0"/>
                <a:ea typeface="Prompt Medium" pitchFamily="34" charset="-122"/>
                <a:cs typeface="Prompt Medium" pitchFamily="34" charset="-120"/>
              </a:rPr>
              <a:t>Nginx Web</a:t>
            </a:r>
            <a:endParaRPr lang="en-US" sz="2800" dirty="0"/>
          </a:p>
        </p:txBody>
      </p:sp>
      <p:sp>
        <p:nvSpPr>
          <p:cNvPr id="21" name="Text 16"/>
          <p:cNvSpPr/>
          <p:nvPr/>
        </p:nvSpPr>
        <p:spPr>
          <a:xfrm>
            <a:off x="1124188" y="6486525"/>
            <a:ext cx="5795962" cy="800338"/>
          </a:xfrm>
          <a:prstGeom prst="rect">
            <a:avLst/>
          </a:prstGeom>
          <a:noFill/>
          <a:ln/>
        </p:spPr>
        <p:txBody>
          <a:bodyPr wrap="square" lIns="0" tIns="0" rIns="0" bIns="0" rtlCol="0" anchor="t"/>
          <a:lstStyle/>
          <a:p>
            <a:pPr marL="0" indent="0" algn="l">
              <a:lnSpc>
                <a:spcPts val="3050"/>
              </a:lnSpc>
              <a:buNone/>
            </a:pPr>
            <a:r>
              <a:rPr lang="en-US" sz="2400" dirty="0">
                <a:solidFill>
                  <a:srgbClr val="DAD8E9"/>
                </a:solidFill>
                <a:latin typeface="Mukta Light" pitchFamily="34" charset="0"/>
                <a:ea typeface="Mukta Light" pitchFamily="34" charset="-122"/>
                <a:cs typeface="Mukta Light" pitchFamily="34" charset="-120"/>
              </a:rPr>
              <a:t>Trả về </a:t>
            </a:r>
            <a:r>
              <a:rPr lang="en-US" sz="2400" dirty="0">
                <a:solidFill>
                  <a:srgbClr val="DAD8E9"/>
                </a:solidFill>
                <a:highlight>
                  <a:srgbClr val="181930"/>
                </a:highlight>
                <a:latin typeface="Consolas" pitchFamily="34" charset="0"/>
                <a:ea typeface="Consolas" pitchFamily="34" charset="-122"/>
                <a:cs typeface="Consolas" pitchFamily="34" charset="-120"/>
              </a:rPr>
              <a:t>index.html</a:t>
            </a:r>
            <a:r>
              <a:rPr lang="en-US" sz="2400" dirty="0">
                <a:solidFill>
                  <a:srgbClr val="DAD8E9"/>
                </a:solidFill>
                <a:latin typeface="Mukta Light" pitchFamily="34" charset="0"/>
                <a:ea typeface="Mukta Light" pitchFamily="34" charset="-122"/>
                <a:cs typeface="Mukta Light" pitchFamily="34" charset="-120"/>
              </a:rPr>
              <a:t> (trang Home) hoặc trang Blog tương ứng.</a:t>
            </a:r>
            <a:endParaRPr lang="en-US" sz="2400" dirty="0"/>
          </a:p>
        </p:txBody>
      </p:sp>
      <p:sp>
        <p:nvSpPr>
          <p:cNvPr id="22" name="Shape 17"/>
          <p:cNvSpPr/>
          <p:nvPr/>
        </p:nvSpPr>
        <p:spPr>
          <a:xfrm>
            <a:off x="7436644" y="5395674"/>
            <a:ext cx="6343055" cy="2164675"/>
          </a:xfrm>
          <a:prstGeom prst="roundRect">
            <a:avLst>
              <a:gd name="adj" fmla="val 6759"/>
            </a:avLst>
          </a:prstGeom>
          <a:solidFill>
            <a:srgbClr val="0B0C23">
              <a:alpha val="95000"/>
            </a:srgbClr>
          </a:solidFill>
          <a:ln/>
        </p:spPr>
      </p:sp>
      <p:sp>
        <p:nvSpPr>
          <p:cNvPr id="23" name="Shape 18"/>
          <p:cNvSpPr/>
          <p:nvPr/>
        </p:nvSpPr>
        <p:spPr>
          <a:xfrm>
            <a:off x="7436644" y="5365194"/>
            <a:ext cx="6343055" cy="121920"/>
          </a:xfrm>
          <a:prstGeom prst="roundRect">
            <a:avLst>
              <a:gd name="adj" fmla="val 83732"/>
            </a:avLst>
          </a:prstGeom>
          <a:solidFill>
            <a:srgbClr val="A95B95"/>
          </a:solidFill>
          <a:ln/>
        </p:spPr>
      </p:sp>
      <p:sp>
        <p:nvSpPr>
          <p:cNvPr id="24" name="Shape 19"/>
          <p:cNvSpPr/>
          <p:nvPr/>
        </p:nvSpPr>
        <p:spPr>
          <a:xfrm>
            <a:off x="10243542" y="5031105"/>
            <a:ext cx="729139" cy="729139"/>
          </a:xfrm>
          <a:prstGeom prst="roundRect">
            <a:avLst>
              <a:gd name="adj" fmla="val 125408"/>
            </a:avLst>
          </a:prstGeom>
          <a:solidFill>
            <a:srgbClr val="A95B95"/>
          </a:solidFill>
          <a:ln/>
        </p:spPr>
      </p:sp>
      <p:pic>
        <p:nvPicPr>
          <p:cNvPr id="25" name="Image 3" descr="preencoded.png"/>
          <p:cNvPicPr>
            <a:picLocks noChangeAspect="1"/>
          </p:cNvPicPr>
          <p:nvPr/>
        </p:nvPicPr>
        <p:blipFill>
          <a:blip r:embed="rId3">
            <a:extLst>
              <a:ext uri="{96DAC541-7B7A-43D3-8B79-37D633B846F1}">
                <asvg:svgBlip xmlns:asvg="http://schemas.microsoft.com/office/drawing/2016/SVG/main" r:embed="rId7"/>
              </a:ext>
            </a:extLst>
          </a:blip>
          <a:stretch>
            <a:fillRect/>
          </a:stretch>
        </p:blipFill>
        <p:spPr>
          <a:xfrm>
            <a:off x="10462260" y="5249823"/>
            <a:ext cx="291584" cy="291584"/>
          </a:xfrm>
          <a:prstGeom prst="rect">
            <a:avLst/>
          </a:prstGeom>
        </p:spPr>
      </p:pic>
      <p:sp>
        <p:nvSpPr>
          <p:cNvPr id="26" name="Text 20"/>
          <p:cNvSpPr/>
          <p:nvPr/>
        </p:nvSpPr>
        <p:spPr>
          <a:xfrm>
            <a:off x="7710130" y="6003250"/>
            <a:ext cx="2894290" cy="337542"/>
          </a:xfrm>
          <a:prstGeom prst="rect">
            <a:avLst/>
          </a:prstGeom>
          <a:noFill/>
          <a:ln/>
        </p:spPr>
        <p:txBody>
          <a:bodyPr wrap="none" lIns="0" tIns="0" rIns="0" bIns="0" rtlCol="0" anchor="t"/>
          <a:lstStyle/>
          <a:p>
            <a:pPr marL="0" indent="0" algn="l">
              <a:lnSpc>
                <a:spcPts val="2650"/>
              </a:lnSpc>
              <a:buNone/>
            </a:pPr>
            <a:r>
              <a:rPr lang="en-US" sz="2800" dirty="0">
                <a:solidFill>
                  <a:srgbClr val="DAD8E9"/>
                </a:solidFill>
                <a:latin typeface="Prompt Medium" pitchFamily="34" charset="0"/>
                <a:ea typeface="Prompt Medium" pitchFamily="34" charset="-122"/>
                <a:cs typeface="Prompt Medium" pitchFamily="34" charset="-120"/>
              </a:rPr>
              <a:t>Client Nhận Response</a:t>
            </a:r>
            <a:endParaRPr lang="en-US" sz="2800" dirty="0"/>
          </a:p>
        </p:txBody>
      </p:sp>
      <p:sp>
        <p:nvSpPr>
          <p:cNvPr id="27" name="Text 21"/>
          <p:cNvSpPr/>
          <p:nvPr/>
        </p:nvSpPr>
        <p:spPr>
          <a:xfrm>
            <a:off x="7710130" y="6486525"/>
            <a:ext cx="5796082" cy="777478"/>
          </a:xfrm>
          <a:prstGeom prst="rect">
            <a:avLst/>
          </a:prstGeom>
          <a:noFill/>
          <a:ln/>
        </p:spPr>
        <p:txBody>
          <a:bodyPr wrap="square" lIns="0" tIns="0" rIns="0" bIns="0" rtlCol="0" anchor="t"/>
          <a:lstStyle/>
          <a:p>
            <a:pPr marL="0" indent="0" algn="l">
              <a:lnSpc>
                <a:spcPts val="3050"/>
              </a:lnSpc>
              <a:buNone/>
            </a:pPr>
            <a:r>
              <a:rPr lang="en-US" sz="2400" dirty="0">
                <a:solidFill>
                  <a:srgbClr val="DAD8E9"/>
                </a:solidFill>
                <a:latin typeface="Mukta Light" pitchFamily="34" charset="0"/>
                <a:ea typeface="Mukta Light" pitchFamily="34" charset="-122"/>
                <a:cs typeface="Mukta Light" pitchFamily="34" charset="-120"/>
              </a:rPr>
              <a:t>Client hiển thị trang web, xác nhận Web Server và Proxy hoạt động đúng.</a:t>
            </a:r>
            <a:endParaRPr lang="en-US" sz="2400" dirty="0"/>
          </a:p>
        </p:txBody>
      </p:sp>
      <p:pic>
        <p:nvPicPr>
          <p:cNvPr id="28" name="Picture 27">
            <a:extLst>
              <a:ext uri="{FF2B5EF4-FFF2-40B4-BE49-F238E27FC236}">
                <a16:creationId xmlns:a16="http://schemas.microsoft.com/office/drawing/2014/main" id="{DB5BDAA1-BEEC-4F66-9C15-D244A781B1F6}"/>
              </a:ext>
            </a:extLst>
          </p:cNvPr>
          <p:cNvPicPr>
            <a:picLocks noChangeAspect="1"/>
          </p:cNvPicPr>
          <p:nvPr/>
        </p:nvPicPr>
        <p:blipFill>
          <a:blip r:embed="rId8"/>
          <a:stretch>
            <a:fillRect/>
          </a:stretch>
        </p:blipFill>
        <p:spPr>
          <a:xfrm>
            <a:off x="11409015" y="6798707"/>
            <a:ext cx="4680644" cy="2270688"/>
          </a:xfrm>
          <a:prstGeom prst="rect">
            <a:avLst/>
          </a:prstGeom>
        </p:spPr>
      </p:pic>
      <p:pic>
        <p:nvPicPr>
          <p:cNvPr id="30" name="Picture 29">
            <a:extLst>
              <a:ext uri="{FF2B5EF4-FFF2-40B4-BE49-F238E27FC236}">
                <a16:creationId xmlns:a16="http://schemas.microsoft.com/office/drawing/2014/main" id="{15C23DAE-6D1B-42BD-BB35-6C04CEF16DEE}"/>
              </a:ext>
            </a:extLst>
          </p:cNvPr>
          <p:cNvPicPr>
            <a:picLocks noChangeAspect="1"/>
          </p:cNvPicPr>
          <p:nvPr/>
        </p:nvPicPr>
        <p:blipFill>
          <a:blip r:embed="rId9"/>
          <a:stretch>
            <a:fillRect/>
          </a:stretch>
        </p:blipFill>
        <p:spPr>
          <a:xfrm>
            <a:off x="0" y="11144"/>
            <a:ext cx="1786617" cy="98796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859182" y="902259"/>
            <a:ext cx="7180778" cy="479227"/>
          </a:xfrm>
          <a:prstGeom prst="rect">
            <a:avLst/>
          </a:prstGeom>
          <a:noFill/>
          <a:ln/>
        </p:spPr>
        <p:txBody>
          <a:bodyPr wrap="none" lIns="0" tIns="0" rIns="0" bIns="0" rtlCol="0" anchor="t"/>
          <a:lstStyle/>
          <a:p>
            <a:pPr marL="0" indent="0" algn="l">
              <a:lnSpc>
                <a:spcPts val="3750"/>
              </a:lnSpc>
              <a:buNone/>
            </a:pPr>
            <a:r>
              <a:rPr lang="en-US" sz="1900" dirty="0">
                <a:solidFill>
                  <a:srgbClr val="C6BFEE"/>
                </a:solidFill>
                <a:latin typeface="Prompt Medium" pitchFamily="34" charset="0"/>
                <a:ea typeface="Prompt Medium" pitchFamily="34" charset="-122"/>
                <a:cs typeface="Prompt Medium" pitchFamily="34" charset="-120"/>
              </a:rPr>
              <a:t>Flow 2: API /student Qua API Gateway</a:t>
            </a:r>
            <a:endParaRPr lang="en-US" sz="1900" dirty="0"/>
          </a:p>
        </p:txBody>
      </p:sp>
      <p:sp>
        <p:nvSpPr>
          <p:cNvPr id="3" name="Text 1"/>
          <p:cNvSpPr/>
          <p:nvPr/>
        </p:nvSpPr>
        <p:spPr>
          <a:xfrm>
            <a:off x="754737" y="1687830"/>
            <a:ext cx="13120926" cy="360164"/>
          </a:xfrm>
          <a:prstGeom prst="rect">
            <a:avLst/>
          </a:prstGeom>
          <a:noFill/>
          <a:ln/>
        </p:spPr>
        <p:txBody>
          <a:bodyPr wrap="none" lIns="0" tIns="0" rIns="0" bIns="0" rtlCol="0" anchor="t"/>
          <a:lstStyle/>
          <a:p>
            <a:pPr marL="0" indent="0" algn="l">
              <a:lnSpc>
                <a:spcPts val="2700"/>
              </a:lnSpc>
              <a:buNone/>
            </a:pPr>
            <a:r>
              <a:rPr lang="en-US" sz="1900" dirty="0">
                <a:solidFill>
                  <a:srgbClr val="DAD8E9"/>
                </a:solidFill>
                <a:latin typeface="Mukta Light" pitchFamily="34" charset="0"/>
                <a:ea typeface="Mukta Light" pitchFamily="34" charset="-122"/>
                <a:cs typeface="Mukta Light" pitchFamily="34" charset="-120"/>
              </a:rPr>
              <a:t>Luồng xử lý yêu cầu API </a:t>
            </a:r>
            <a:r>
              <a:rPr lang="en-US" sz="1900" dirty="0">
                <a:solidFill>
                  <a:srgbClr val="DAD8E9"/>
                </a:solidFill>
                <a:highlight>
                  <a:srgbClr val="181930"/>
                </a:highlight>
                <a:latin typeface="Consolas" pitchFamily="34" charset="0"/>
                <a:ea typeface="Consolas" pitchFamily="34" charset="-122"/>
                <a:cs typeface="Consolas" pitchFamily="34" charset="-120"/>
              </a:rPr>
              <a:t>/student</a:t>
            </a:r>
            <a:r>
              <a:rPr lang="en-US" sz="1900" dirty="0">
                <a:solidFill>
                  <a:srgbClr val="DAD8E9"/>
                </a:solidFill>
                <a:latin typeface="Mukta Light" pitchFamily="34" charset="0"/>
                <a:ea typeface="Mukta Light" pitchFamily="34" charset="-122"/>
                <a:cs typeface="Mukta Light" pitchFamily="34" charset="-120"/>
              </a:rPr>
              <a:t>, minh họa sự liên kết giữa Proxy, Ứng dụng Backend và Cơ sở dữ liệu.</a:t>
            </a:r>
            <a:endParaRPr lang="en-US" sz="1900" dirty="0"/>
          </a:p>
        </p:txBody>
      </p:sp>
      <p:pic>
        <p:nvPicPr>
          <p:cNvPr id="4" name="Image 0" descr="preencoded.png"/>
          <p:cNvPicPr>
            <a:picLocks noChangeAspect="1"/>
          </p:cNvPicPr>
          <p:nvPr/>
        </p:nvPicPr>
        <p:blipFill>
          <a:blip r:embed="rId3"/>
          <a:stretch>
            <a:fillRect/>
          </a:stretch>
        </p:blipFill>
        <p:spPr>
          <a:xfrm>
            <a:off x="754737" y="2290524"/>
            <a:ext cx="4373642" cy="862489"/>
          </a:xfrm>
          <a:prstGeom prst="rect">
            <a:avLst/>
          </a:prstGeom>
        </p:spPr>
      </p:pic>
      <p:sp>
        <p:nvSpPr>
          <p:cNvPr id="5" name="Text 2"/>
          <p:cNvSpPr/>
          <p:nvPr/>
        </p:nvSpPr>
        <p:spPr>
          <a:xfrm>
            <a:off x="970359" y="3368635"/>
            <a:ext cx="3942398" cy="1050012"/>
          </a:xfrm>
          <a:prstGeom prst="rect">
            <a:avLst/>
          </a:prstGeom>
          <a:noFill/>
          <a:ln/>
        </p:spPr>
        <p:txBody>
          <a:bodyPr wrap="square" lIns="0" tIns="0" rIns="0" bIns="0" rtlCol="0" anchor="t"/>
          <a:lstStyle/>
          <a:p>
            <a:pPr marL="0" indent="0" algn="l">
              <a:lnSpc>
                <a:spcPts val="2700"/>
              </a:lnSpc>
              <a:buNone/>
            </a:pPr>
            <a:r>
              <a:rPr lang="en-US" sz="1900" dirty="0">
                <a:solidFill>
                  <a:srgbClr val="DAD8E9"/>
                </a:solidFill>
                <a:latin typeface="Mukta Light" pitchFamily="34" charset="0"/>
                <a:ea typeface="Mukta Light" pitchFamily="34" charset="-122"/>
                <a:cs typeface="Mukta Light" pitchFamily="34" charset="-120"/>
              </a:rPr>
              <a:t>Khi client gửi yêu cầu GET </a:t>
            </a:r>
            <a:r>
              <a:rPr lang="en-US" sz="1900" dirty="0">
                <a:solidFill>
                  <a:srgbClr val="DAD8E9"/>
                </a:solidFill>
                <a:highlight>
                  <a:srgbClr val="181930"/>
                </a:highlight>
                <a:latin typeface="Consolas" pitchFamily="34" charset="0"/>
                <a:ea typeface="Consolas" pitchFamily="34" charset="-122"/>
                <a:cs typeface="Consolas" pitchFamily="34" charset="-120"/>
              </a:rPr>
              <a:t>/student/</a:t>
            </a:r>
            <a:r>
              <a:rPr lang="en-US" sz="1900" dirty="0">
                <a:solidFill>
                  <a:srgbClr val="DAD8E9"/>
                </a:solidFill>
                <a:latin typeface="Mukta Light" pitchFamily="34" charset="0"/>
                <a:ea typeface="Mukta Light" pitchFamily="34" charset="-122"/>
                <a:cs typeface="Mukta Light" pitchFamily="34" charset="-120"/>
              </a:rPr>
              <a:t>, API Gateway sẽ định tuyến yêu cầu này đến dịch vụ backend.</a:t>
            </a:r>
            <a:endParaRPr lang="en-US" sz="1900" dirty="0"/>
          </a:p>
        </p:txBody>
      </p:sp>
      <p:sp>
        <p:nvSpPr>
          <p:cNvPr id="6" name="Text 3"/>
          <p:cNvSpPr/>
          <p:nvPr/>
        </p:nvSpPr>
        <p:spPr>
          <a:xfrm>
            <a:off x="970359" y="4547949"/>
            <a:ext cx="3942398" cy="360164"/>
          </a:xfrm>
          <a:prstGeom prst="rect">
            <a:avLst/>
          </a:prstGeom>
          <a:noFill/>
          <a:ln/>
        </p:spPr>
        <p:txBody>
          <a:bodyPr wrap="none" lIns="0" tIns="0" rIns="0" bIns="0" rtlCol="0" anchor="t"/>
          <a:lstStyle/>
          <a:p>
            <a:pPr marL="0" indent="0" algn="l">
              <a:lnSpc>
                <a:spcPts val="2700"/>
              </a:lnSpc>
              <a:buNone/>
            </a:pPr>
            <a:r>
              <a:rPr lang="en-US" sz="1900" b="1" dirty="0">
                <a:solidFill>
                  <a:srgbClr val="DAD8E9"/>
                </a:solidFill>
                <a:latin typeface="Mukta Light" pitchFamily="34" charset="0"/>
                <a:ea typeface="Mukta Light" pitchFamily="34" charset="-122"/>
                <a:cs typeface="Mukta Light" pitchFamily="34" charset="-120"/>
              </a:rPr>
              <a:t>Client:</a:t>
            </a:r>
            <a:r>
              <a:rPr lang="en-US" sz="1900" dirty="0">
                <a:solidFill>
                  <a:srgbClr val="DAD8E9"/>
                </a:solidFill>
                <a:latin typeface="Mukta Light" pitchFamily="34" charset="0"/>
                <a:ea typeface="Mukta Light" pitchFamily="34" charset="-122"/>
                <a:cs typeface="Mukta Light" pitchFamily="34" charset="-120"/>
              </a:rPr>
              <a:t> Gửi GET </a:t>
            </a:r>
            <a:r>
              <a:rPr lang="en-US" sz="1900" dirty="0">
                <a:solidFill>
                  <a:srgbClr val="DAD8E9"/>
                </a:solidFill>
                <a:highlight>
                  <a:srgbClr val="181930"/>
                </a:highlight>
                <a:latin typeface="Consolas" pitchFamily="34" charset="0"/>
                <a:ea typeface="Consolas" pitchFamily="34" charset="-122"/>
                <a:cs typeface="Consolas" pitchFamily="34" charset="-120"/>
              </a:rPr>
              <a:t>/student/</a:t>
            </a:r>
            <a:r>
              <a:rPr lang="en-US" sz="1900" dirty="0">
                <a:solidFill>
                  <a:srgbClr val="DAD8E9"/>
                </a:solidFill>
                <a:latin typeface="Mukta Light" pitchFamily="34" charset="0"/>
                <a:ea typeface="Mukta Light" pitchFamily="34" charset="-122"/>
                <a:cs typeface="Mukta Light" pitchFamily="34" charset="-120"/>
              </a:rPr>
              <a:t> tới API Gateway.</a:t>
            </a:r>
            <a:endParaRPr lang="en-US" sz="1900" dirty="0"/>
          </a:p>
        </p:txBody>
      </p:sp>
      <p:pic>
        <p:nvPicPr>
          <p:cNvPr id="7" name="Image 1" descr="preencoded.png"/>
          <p:cNvPicPr>
            <a:picLocks noChangeAspect="1"/>
          </p:cNvPicPr>
          <p:nvPr/>
        </p:nvPicPr>
        <p:blipFill>
          <a:blip r:embed="rId4"/>
          <a:stretch>
            <a:fillRect/>
          </a:stretch>
        </p:blipFill>
        <p:spPr>
          <a:xfrm>
            <a:off x="5128379" y="2290524"/>
            <a:ext cx="4373642" cy="862489"/>
          </a:xfrm>
          <a:prstGeom prst="rect">
            <a:avLst/>
          </a:prstGeom>
        </p:spPr>
      </p:pic>
      <p:sp>
        <p:nvSpPr>
          <p:cNvPr id="8" name="Text 4"/>
          <p:cNvSpPr/>
          <p:nvPr/>
        </p:nvSpPr>
        <p:spPr>
          <a:xfrm>
            <a:off x="5344001" y="3368635"/>
            <a:ext cx="3942398" cy="1065252"/>
          </a:xfrm>
          <a:prstGeom prst="rect">
            <a:avLst/>
          </a:prstGeom>
          <a:noFill/>
          <a:ln/>
        </p:spPr>
        <p:txBody>
          <a:bodyPr wrap="square" lIns="0" tIns="0" rIns="0" bIns="0" rtlCol="0" anchor="t"/>
          <a:lstStyle/>
          <a:p>
            <a:pPr marL="0" indent="0" algn="l">
              <a:lnSpc>
                <a:spcPts val="2700"/>
              </a:lnSpc>
              <a:buNone/>
            </a:pPr>
            <a:r>
              <a:rPr lang="en-US" sz="1900" b="1" dirty="0">
                <a:solidFill>
                  <a:srgbClr val="DAD8E9"/>
                </a:solidFill>
                <a:latin typeface="Mukta Light" pitchFamily="34" charset="0"/>
                <a:ea typeface="Mukta Light" pitchFamily="34" charset="-122"/>
                <a:cs typeface="Mukta Light" pitchFamily="34" charset="-120"/>
              </a:rPr>
              <a:t>Nginx (API Gateway):</a:t>
            </a:r>
            <a:r>
              <a:rPr lang="en-US" sz="1900" dirty="0">
                <a:solidFill>
                  <a:srgbClr val="DAD8E9"/>
                </a:solidFill>
                <a:latin typeface="Mukta Light" pitchFamily="34" charset="0"/>
                <a:ea typeface="Mukta Light" pitchFamily="34" charset="-122"/>
                <a:cs typeface="Mukta Light" pitchFamily="34" charset="-120"/>
              </a:rPr>
              <a:t> Định tuyến yêu cầu </a:t>
            </a:r>
            <a:r>
              <a:rPr lang="en-US" sz="1900" dirty="0">
                <a:solidFill>
                  <a:srgbClr val="DAD8E9"/>
                </a:solidFill>
                <a:highlight>
                  <a:srgbClr val="181930"/>
                </a:highlight>
                <a:latin typeface="Consolas" pitchFamily="34" charset="0"/>
                <a:ea typeface="Consolas" pitchFamily="34" charset="-122"/>
                <a:cs typeface="Consolas" pitchFamily="34" charset="-120"/>
              </a:rPr>
              <a:t>/student/</a:t>
            </a:r>
            <a:r>
              <a:rPr lang="en-US" sz="1900" dirty="0">
                <a:solidFill>
                  <a:srgbClr val="DAD8E9"/>
                </a:solidFill>
                <a:latin typeface="Mukta Light" pitchFamily="34" charset="0"/>
                <a:ea typeface="Mukta Light" pitchFamily="34" charset="-122"/>
                <a:cs typeface="Mukta Light" pitchFamily="34" charset="-120"/>
              </a:rPr>
              <a:t> tới </a:t>
            </a:r>
            <a:r>
              <a:rPr lang="en-US" sz="1900" dirty="0">
                <a:solidFill>
                  <a:srgbClr val="DAD8E9"/>
                </a:solidFill>
                <a:highlight>
                  <a:srgbClr val="181930"/>
                </a:highlight>
                <a:latin typeface="Consolas" pitchFamily="34" charset="0"/>
                <a:ea typeface="Consolas" pitchFamily="34" charset="-122"/>
                <a:cs typeface="Consolas" pitchFamily="34" charset="-120"/>
              </a:rPr>
              <a:t>application-backend-server:8081/student</a:t>
            </a:r>
            <a:r>
              <a:rPr lang="en-US" sz="1900" dirty="0">
                <a:solidFill>
                  <a:srgbClr val="DAD8E9"/>
                </a:solidFill>
                <a:latin typeface="Mukta Light" pitchFamily="34" charset="0"/>
                <a:ea typeface="Mukta Light" pitchFamily="34" charset="-122"/>
                <a:cs typeface="Mukta Light" pitchFamily="34" charset="-120"/>
              </a:rPr>
              <a:t>.</a:t>
            </a:r>
            <a:endParaRPr lang="en-US" sz="1900" dirty="0"/>
          </a:p>
        </p:txBody>
      </p:sp>
      <p:pic>
        <p:nvPicPr>
          <p:cNvPr id="9" name="Image 2" descr="preencoded.png"/>
          <p:cNvPicPr>
            <a:picLocks noChangeAspect="1"/>
          </p:cNvPicPr>
          <p:nvPr/>
        </p:nvPicPr>
        <p:blipFill>
          <a:blip r:embed="rId5"/>
          <a:stretch>
            <a:fillRect/>
          </a:stretch>
        </p:blipFill>
        <p:spPr>
          <a:xfrm>
            <a:off x="9502021" y="2290524"/>
            <a:ext cx="4373642" cy="862489"/>
          </a:xfrm>
          <a:prstGeom prst="rect">
            <a:avLst/>
          </a:prstGeom>
        </p:spPr>
      </p:pic>
      <p:sp>
        <p:nvSpPr>
          <p:cNvPr id="10" name="Text 5"/>
          <p:cNvSpPr/>
          <p:nvPr/>
        </p:nvSpPr>
        <p:spPr>
          <a:xfrm>
            <a:off x="9717643" y="3368635"/>
            <a:ext cx="3942398" cy="1065252"/>
          </a:xfrm>
          <a:prstGeom prst="rect">
            <a:avLst/>
          </a:prstGeom>
          <a:noFill/>
          <a:ln/>
        </p:spPr>
        <p:txBody>
          <a:bodyPr wrap="square" lIns="0" tIns="0" rIns="0" bIns="0" rtlCol="0" anchor="t"/>
          <a:lstStyle/>
          <a:p>
            <a:pPr marL="0" indent="0" algn="l">
              <a:lnSpc>
                <a:spcPts val="2700"/>
              </a:lnSpc>
              <a:buNone/>
            </a:pPr>
            <a:r>
              <a:rPr lang="en-US" sz="1900" b="1" dirty="0">
                <a:solidFill>
                  <a:srgbClr val="DAD8E9"/>
                </a:solidFill>
                <a:latin typeface="Mukta Light" pitchFamily="34" charset="0"/>
                <a:ea typeface="Mukta Light" pitchFamily="34" charset="-122"/>
                <a:cs typeface="Mukta Light" pitchFamily="34" charset="-120"/>
              </a:rPr>
              <a:t>Flask Backend:</a:t>
            </a:r>
            <a:r>
              <a:rPr lang="en-US" sz="1900" dirty="0">
                <a:solidFill>
                  <a:srgbClr val="DAD8E9"/>
                </a:solidFill>
                <a:latin typeface="Mukta Light" pitchFamily="34" charset="0"/>
                <a:ea typeface="Mukta Light" pitchFamily="34" charset="-122"/>
                <a:cs typeface="Mukta Light" pitchFamily="34" charset="-120"/>
              </a:rPr>
              <a:t> Đọc dữ liệu sinh viên từ </a:t>
            </a:r>
            <a:r>
              <a:rPr lang="en-US" sz="1900" dirty="0">
                <a:solidFill>
                  <a:srgbClr val="DAD8E9"/>
                </a:solidFill>
                <a:highlight>
                  <a:srgbClr val="181930"/>
                </a:highlight>
                <a:latin typeface="Consolas" pitchFamily="34" charset="0"/>
                <a:ea typeface="Consolas" pitchFamily="34" charset="-122"/>
                <a:cs typeface="Consolas" pitchFamily="34" charset="-120"/>
              </a:rPr>
              <a:t>students.json</a:t>
            </a:r>
            <a:r>
              <a:rPr lang="en-US" sz="1900" dirty="0">
                <a:solidFill>
                  <a:srgbClr val="DAD8E9"/>
                </a:solidFill>
                <a:latin typeface="Mukta Light" pitchFamily="34" charset="0"/>
                <a:ea typeface="Mukta Light" pitchFamily="34" charset="-122"/>
                <a:cs typeface="Mukta Light" pitchFamily="34" charset="-120"/>
              </a:rPr>
              <a:t> hoặc bảng </a:t>
            </a:r>
            <a:r>
              <a:rPr lang="en-US" sz="1900" dirty="0">
                <a:solidFill>
                  <a:srgbClr val="DAD8E9"/>
                </a:solidFill>
                <a:highlight>
                  <a:srgbClr val="181930"/>
                </a:highlight>
                <a:latin typeface="Consolas" pitchFamily="34" charset="0"/>
                <a:ea typeface="Consolas" pitchFamily="34" charset="-122"/>
                <a:cs typeface="Consolas" pitchFamily="34" charset="-120"/>
              </a:rPr>
              <a:t>students</a:t>
            </a:r>
            <a:r>
              <a:rPr lang="en-US" sz="1900" dirty="0">
                <a:solidFill>
                  <a:srgbClr val="DAD8E9"/>
                </a:solidFill>
                <a:latin typeface="Mukta Light" pitchFamily="34" charset="0"/>
                <a:ea typeface="Mukta Light" pitchFamily="34" charset="-122"/>
                <a:cs typeface="Mukta Light" pitchFamily="34" charset="-120"/>
              </a:rPr>
              <a:t> trong </a:t>
            </a:r>
            <a:r>
              <a:rPr lang="en-US" sz="1900" dirty="0">
                <a:solidFill>
                  <a:srgbClr val="DAD8E9"/>
                </a:solidFill>
                <a:highlight>
                  <a:srgbClr val="181930"/>
                </a:highlight>
                <a:latin typeface="Consolas" pitchFamily="34" charset="0"/>
                <a:ea typeface="Consolas" pitchFamily="34" charset="-122"/>
                <a:cs typeface="Consolas" pitchFamily="34" charset="-120"/>
              </a:rPr>
              <a:t>studentdb</a:t>
            </a:r>
            <a:r>
              <a:rPr lang="en-US" sz="1900" dirty="0">
                <a:solidFill>
                  <a:srgbClr val="DAD8E9"/>
                </a:solidFill>
                <a:latin typeface="Mukta Light" pitchFamily="34" charset="0"/>
                <a:ea typeface="Mukta Light" pitchFamily="34" charset="-122"/>
                <a:cs typeface="Mukta Light" pitchFamily="34" charset="-120"/>
              </a:rPr>
              <a:t>.</a:t>
            </a:r>
            <a:endParaRPr lang="en-US" sz="1900" dirty="0"/>
          </a:p>
        </p:txBody>
      </p:sp>
      <p:pic>
        <p:nvPicPr>
          <p:cNvPr id="11" name="Image 3" descr="preencoded.png"/>
          <p:cNvPicPr>
            <a:picLocks noChangeAspect="1"/>
          </p:cNvPicPr>
          <p:nvPr/>
        </p:nvPicPr>
        <p:blipFill>
          <a:blip r:embed="rId6"/>
          <a:stretch>
            <a:fillRect/>
          </a:stretch>
        </p:blipFill>
        <p:spPr>
          <a:xfrm>
            <a:off x="754737" y="5123736"/>
            <a:ext cx="4373642" cy="862489"/>
          </a:xfrm>
          <a:prstGeom prst="rect">
            <a:avLst/>
          </a:prstGeom>
        </p:spPr>
      </p:pic>
      <p:sp>
        <p:nvSpPr>
          <p:cNvPr id="12" name="Text 6"/>
          <p:cNvSpPr/>
          <p:nvPr/>
        </p:nvSpPr>
        <p:spPr>
          <a:xfrm>
            <a:off x="970359" y="6201847"/>
            <a:ext cx="3942398" cy="689848"/>
          </a:xfrm>
          <a:prstGeom prst="rect">
            <a:avLst/>
          </a:prstGeom>
          <a:noFill/>
          <a:ln/>
        </p:spPr>
        <p:txBody>
          <a:bodyPr wrap="square" lIns="0" tIns="0" rIns="0" bIns="0" rtlCol="0" anchor="t"/>
          <a:lstStyle/>
          <a:p>
            <a:pPr marL="0" indent="0" algn="l">
              <a:lnSpc>
                <a:spcPts val="2700"/>
              </a:lnSpc>
              <a:buNone/>
            </a:pPr>
            <a:r>
              <a:rPr lang="en-US" sz="1900" b="1" dirty="0">
                <a:solidFill>
                  <a:srgbClr val="DAD8E9"/>
                </a:solidFill>
                <a:latin typeface="Mukta Light" pitchFamily="34" charset="0"/>
                <a:ea typeface="Mukta Light" pitchFamily="34" charset="-122"/>
                <a:cs typeface="Mukta Light" pitchFamily="34" charset="-120"/>
              </a:rPr>
              <a:t>Backend:</a:t>
            </a:r>
            <a:r>
              <a:rPr lang="en-US" sz="1900" dirty="0">
                <a:solidFill>
                  <a:srgbClr val="DAD8E9"/>
                </a:solidFill>
                <a:latin typeface="Mukta Light" pitchFamily="34" charset="0"/>
                <a:ea typeface="Mukta Light" pitchFamily="34" charset="-122"/>
                <a:cs typeface="Mukta Light" pitchFamily="34" charset="-120"/>
              </a:rPr>
              <a:t> Trả về danh sách sinh viên dưới dạng JSON.</a:t>
            </a:r>
            <a:endParaRPr lang="en-US" sz="1900" dirty="0"/>
          </a:p>
        </p:txBody>
      </p:sp>
      <p:pic>
        <p:nvPicPr>
          <p:cNvPr id="13" name="Image 4" descr="preencoded.png"/>
          <p:cNvPicPr>
            <a:picLocks noChangeAspect="1"/>
          </p:cNvPicPr>
          <p:nvPr/>
        </p:nvPicPr>
        <p:blipFill>
          <a:blip r:embed="rId7"/>
          <a:stretch>
            <a:fillRect/>
          </a:stretch>
        </p:blipFill>
        <p:spPr>
          <a:xfrm>
            <a:off x="5128379" y="5123736"/>
            <a:ext cx="4373642" cy="862489"/>
          </a:xfrm>
          <a:prstGeom prst="rect">
            <a:avLst/>
          </a:prstGeom>
        </p:spPr>
      </p:pic>
      <p:sp>
        <p:nvSpPr>
          <p:cNvPr id="14" name="Text 7"/>
          <p:cNvSpPr/>
          <p:nvPr/>
        </p:nvSpPr>
        <p:spPr>
          <a:xfrm>
            <a:off x="5344001" y="6201847"/>
            <a:ext cx="3942398" cy="1034772"/>
          </a:xfrm>
          <a:prstGeom prst="rect">
            <a:avLst/>
          </a:prstGeom>
          <a:noFill/>
          <a:ln/>
        </p:spPr>
        <p:txBody>
          <a:bodyPr wrap="square" lIns="0" tIns="0" rIns="0" bIns="0" rtlCol="0" anchor="t"/>
          <a:lstStyle/>
          <a:p>
            <a:pPr marL="0" indent="0" algn="l">
              <a:lnSpc>
                <a:spcPts val="2700"/>
              </a:lnSpc>
              <a:buNone/>
            </a:pPr>
            <a:r>
              <a:rPr lang="en-US" sz="1900" b="1" dirty="0">
                <a:solidFill>
                  <a:srgbClr val="DAD8E9"/>
                </a:solidFill>
                <a:latin typeface="Mukta Light" pitchFamily="34" charset="0"/>
                <a:ea typeface="Mukta Light" pitchFamily="34" charset="-122"/>
                <a:cs typeface="Mukta Light" pitchFamily="34" charset="-120"/>
              </a:rPr>
              <a:t>Proxy &amp; Client:</a:t>
            </a:r>
            <a:r>
              <a:rPr lang="en-US" sz="1900" dirty="0">
                <a:solidFill>
                  <a:srgbClr val="DAD8E9"/>
                </a:solidFill>
                <a:latin typeface="Mukta Light" pitchFamily="34" charset="0"/>
                <a:ea typeface="Mukta Light" pitchFamily="34" charset="-122"/>
                <a:cs typeface="Mukta Light" pitchFamily="34" charset="-120"/>
              </a:rPr>
              <a:t> Proxy chuyển JSON về Client, thể hiện rõ sự liên kết Proxy – App – DB.</a:t>
            </a:r>
            <a:endParaRPr lang="en-US" sz="1900" dirty="0"/>
          </a:p>
        </p:txBody>
      </p:sp>
      <p:pic>
        <p:nvPicPr>
          <p:cNvPr id="15" name="Picture 14">
            <a:extLst>
              <a:ext uri="{FF2B5EF4-FFF2-40B4-BE49-F238E27FC236}">
                <a16:creationId xmlns:a16="http://schemas.microsoft.com/office/drawing/2014/main" id="{BC6A9305-B5F3-421E-861A-A7B700979FF5}"/>
              </a:ext>
            </a:extLst>
          </p:cNvPr>
          <p:cNvPicPr>
            <a:picLocks noChangeAspect="1"/>
          </p:cNvPicPr>
          <p:nvPr/>
        </p:nvPicPr>
        <p:blipFill>
          <a:blip r:embed="rId8"/>
          <a:stretch>
            <a:fillRect/>
          </a:stretch>
        </p:blipFill>
        <p:spPr>
          <a:xfrm>
            <a:off x="11409015" y="6798707"/>
            <a:ext cx="4680644" cy="2270688"/>
          </a:xfrm>
          <a:prstGeom prst="rect">
            <a:avLst/>
          </a:prstGeom>
        </p:spPr>
      </p:pic>
      <p:pic>
        <p:nvPicPr>
          <p:cNvPr id="16" name="Picture 15">
            <a:extLst>
              <a:ext uri="{FF2B5EF4-FFF2-40B4-BE49-F238E27FC236}">
                <a16:creationId xmlns:a16="http://schemas.microsoft.com/office/drawing/2014/main" id="{D29B7D1E-4230-45F1-B806-EC40281B2754}"/>
              </a:ext>
            </a:extLst>
          </p:cNvPr>
          <p:cNvPicPr>
            <a:picLocks noChangeAspect="1"/>
          </p:cNvPicPr>
          <p:nvPr/>
        </p:nvPicPr>
        <p:blipFill>
          <a:blip r:embed="rId9"/>
          <a:stretch>
            <a:fillRect/>
          </a:stretch>
        </p:blipFill>
        <p:spPr>
          <a:xfrm>
            <a:off x="0" y="0"/>
            <a:ext cx="1786617" cy="98796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80000"/>
            </a:srgbClr>
          </a:solidFill>
          <a:ln/>
        </p:spPr>
      </p:sp>
      <p:sp>
        <p:nvSpPr>
          <p:cNvPr id="4" name="Text 1"/>
          <p:cNvSpPr/>
          <p:nvPr/>
        </p:nvSpPr>
        <p:spPr>
          <a:xfrm>
            <a:off x="2105815" y="843020"/>
            <a:ext cx="9917906" cy="548521"/>
          </a:xfrm>
          <a:prstGeom prst="rect">
            <a:avLst/>
          </a:prstGeom>
          <a:noFill/>
          <a:ln/>
        </p:spPr>
        <p:txBody>
          <a:bodyPr wrap="none" lIns="0" tIns="0" rIns="0" bIns="0" rtlCol="0" anchor="t"/>
          <a:lstStyle/>
          <a:p>
            <a:pPr marL="0" indent="0" algn="l">
              <a:lnSpc>
                <a:spcPts val="4300"/>
              </a:lnSpc>
              <a:buNone/>
            </a:pPr>
            <a:r>
              <a:rPr lang="en-US" sz="3600" dirty="0">
                <a:solidFill>
                  <a:srgbClr val="C6BFEE"/>
                </a:solidFill>
                <a:latin typeface="Prompt Medium" pitchFamily="34" charset="0"/>
                <a:ea typeface="Prompt Medium" pitchFamily="34" charset="-122"/>
                <a:cs typeface="Prompt Medium" pitchFamily="34" charset="-120"/>
              </a:rPr>
              <a:t>Flow 3 &amp; 4: Login Keycloak và Truy Cập MinIO</a:t>
            </a:r>
            <a:endParaRPr lang="en-US" sz="3600" dirty="0"/>
          </a:p>
        </p:txBody>
      </p:sp>
      <p:sp>
        <p:nvSpPr>
          <p:cNvPr id="5" name="Text 2"/>
          <p:cNvSpPr/>
          <p:nvPr/>
        </p:nvSpPr>
        <p:spPr>
          <a:xfrm>
            <a:off x="864037" y="1930837"/>
            <a:ext cx="12902327" cy="395049"/>
          </a:xfrm>
          <a:prstGeom prst="rect">
            <a:avLst/>
          </a:prstGeom>
          <a:noFill/>
          <a:ln/>
        </p:spPr>
        <p:txBody>
          <a:bodyPr wrap="none" lIns="0" tIns="0" rIns="0" bIns="0" rtlCol="0" anchor="t"/>
          <a:lstStyle/>
          <a:p>
            <a:pPr marL="0" indent="0" algn="l">
              <a:lnSpc>
                <a:spcPts val="3100"/>
              </a:lnSpc>
              <a:buNone/>
            </a:pPr>
            <a:r>
              <a:rPr lang="en-US" sz="2000" dirty="0">
                <a:solidFill>
                  <a:srgbClr val="DAD8E9"/>
                </a:solidFill>
                <a:latin typeface="Mukta Light" pitchFamily="34" charset="0"/>
                <a:ea typeface="Mukta Light" pitchFamily="34" charset="-122"/>
                <a:cs typeface="Mukta Light" pitchFamily="34" charset="-120"/>
              </a:rPr>
              <a:t>Hệ thống hỗ trợ xác thực người dùng qua Keycloak và truy cập lưu trữ đối tượng MinIO một cách an toàn và hiệu quả.</a:t>
            </a:r>
            <a:endParaRPr lang="en-US" sz="2000" dirty="0"/>
          </a:p>
        </p:txBody>
      </p:sp>
      <p:sp>
        <p:nvSpPr>
          <p:cNvPr id="6" name="Shape 3"/>
          <p:cNvSpPr/>
          <p:nvPr/>
        </p:nvSpPr>
        <p:spPr>
          <a:xfrm>
            <a:off x="864037" y="2603540"/>
            <a:ext cx="6327696" cy="4614029"/>
          </a:xfrm>
          <a:prstGeom prst="roundRect">
            <a:avLst>
              <a:gd name="adj" fmla="val 2247"/>
            </a:avLst>
          </a:prstGeom>
          <a:solidFill>
            <a:srgbClr val="542C49"/>
          </a:solidFill>
          <a:ln w="15240">
            <a:solidFill>
              <a:srgbClr val="6D4562"/>
            </a:solidFill>
            <a:prstDash val="solid"/>
          </a:ln>
        </p:spPr>
      </p:sp>
      <p:sp>
        <p:nvSpPr>
          <p:cNvPr id="7" name="Shape 4"/>
          <p:cNvSpPr/>
          <p:nvPr/>
        </p:nvSpPr>
        <p:spPr>
          <a:xfrm>
            <a:off x="1126093" y="2865596"/>
            <a:ext cx="740569" cy="740569"/>
          </a:xfrm>
          <a:prstGeom prst="roundRect">
            <a:avLst>
              <a:gd name="adj" fmla="val 12346028"/>
            </a:avLst>
          </a:prstGeom>
          <a:solidFill>
            <a:srgbClr val="A95B95"/>
          </a:solidFill>
          <a:ln/>
        </p:spPr>
      </p:sp>
      <p:pic>
        <p:nvPicPr>
          <p:cNvPr id="8"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29690" y="3069193"/>
            <a:ext cx="333256" cy="333256"/>
          </a:xfrm>
          <a:prstGeom prst="rect">
            <a:avLst/>
          </a:prstGeom>
        </p:spPr>
      </p:pic>
      <p:sp>
        <p:nvSpPr>
          <p:cNvPr id="9" name="Text 5"/>
          <p:cNvSpPr/>
          <p:nvPr/>
        </p:nvSpPr>
        <p:spPr>
          <a:xfrm>
            <a:off x="1126093" y="3852982"/>
            <a:ext cx="3051334" cy="342900"/>
          </a:xfrm>
          <a:prstGeom prst="rect">
            <a:avLst/>
          </a:prstGeom>
          <a:noFill/>
          <a:ln/>
        </p:spPr>
        <p:txBody>
          <a:bodyPr wrap="none" lIns="0" tIns="0" rIns="0" bIns="0" rtlCol="0" anchor="t"/>
          <a:lstStyle/>
          <a:p>
            <a:pPr marL="0" indent="0" algn="l">
              <a:lnSpc>
                <a:spcPts val="2700"/>
              </a:lnSpc>
              <a:buNone/>
            </a:pPr>
            <a:r>
              <a:rPr lang="en-US" sz="2400" dirty="0">
                <a:solidFill>
                  <a:srgbClr val="DAD8E9"/>
                </a:solidFill>
                <a:latin typeface="Prompt Medium" pitchFamily="34" charset="0"/>
                <a:ea typeface="Prompt Medium" pitchFamily="34" charset="-122"/>
                <a:cs typeface="Prompt Medium" pitchFamily="34" charset="-120"/>
              </a:rPr>
              <a:t>Flow 3: Login Keycloak</a:t>
            </a:r>
            <a:endParaRPr lang="en-US" sz="2400" dirty="0"/>
          </a:p>
        </p:txBody>
      </p:sp>
      <p:sp>
        <p:nvSpPr>
          <p:cNvPr id="10" name="Text 6"/>
          <p:cNvSpPr/>
          <p:nvPr/>
        </p:nvSpPr>
        <p:spPr>
          <a:xfrm>
            <a:off x="1126093" y="4343995"/>
            <a:ext cx="5803583" cy="812959"/>
          </a:xfrm>
          <a:prstGeom prst="rect">
            <a:avLst/>
          </a:prstGeom>
          <a:noFill/>
          <a:ln/>
        </p:spPr>
        <p:txBody>
          <a:bodyPr wrap="square" lIns="0" tIns="0" rIns="0" bIns="0" rtlCol="0" anchor="t"/>
          <a:lstStyle/>
          <a:p>
            <a:pPr marL="342900" indent="-342900" algn="l">
              <a:lnSpc>
                <a:spcPts val="3100"/>
              </a:lnSpc>
              <a:buSzPct val="100000"/>
              <a:buChar char="•"/>
            </a:pPr>
            <a:r>
              <a:rPr lang="en-US" sz="2000" dirty="0">
                <a:solidFill>
                  <a:srgbClr val="DAD8E9"/>
                </a:solidFill>
                <a:latin typeface="Mukta Light" pitchFamily="34" charset="0"/>
                <a:ea typeface="Mukta Light" pitchFamily="34" charset="-122"/>
                <a:cs typeface="Mukta Light" pitchFamily="34" charset="-120"/>
              </a:rPr>
              <a:t>Client truy cập </a:t>
            </a:r>
            <a:r>
              <a:rPr lang="en-US" sz="2000" dirty="0">
                <a:solidFill>
                  <a:srgbClr val="DAD8E9"/>
                </a:solidFill>
                <a:highlight>
                  <a:srgbClr val="181930"/>
                </a:highlight>
                <a:latin typeface="Consolas" pitchFamily="34" charset="0"/>
                <a:ea typeface="Consolas" pitchFamily="34" charset="-122"/>
                <a:cs typeface="Consolas" pitchFamily="34" charset="-120"/>
              </a:rPr>
              <a:t>/auth/</a:t>
            </a:r>
            <a:r>
              <a:rPr lang="en-US" sz="2000" dirty="0">
                <a:solidFill>
                  <a:srgbClr val="DAD8E9"/>
                </a:solidFill>
                <a:latin typeface="Mukta Light" pitchFamily="34" charset="0"/>
                <a:ea typeface="Mukta Light" pitchFamily="34" charset="-122"/>
                <a:cs typeface="Mukta Light" pitchFamily="34" charset="-120"/>
              </a:rPr>
              <a:t>, API Gateway định tuyến đến Keycloak.</a:t>
            </a:r>
            <a:endParaRPr lang="en-US" sz="2000" dirty="0"/>
          </a:p>
        </p:txBody>
      </p:sp>
      <p:sp>
        <p:nvSpPr>
          <p:cNvPr id="11" name="Text 7"/>
          <p:cNvSpPr/>
          <p:nvPr/>
        </p:nvSpPr>
        <p:spPr>
          <a:xfrm>
            <a:off x="1126093" y="5243274"/>
            <a:ext cx="5803583" cy="835819"/>
          </a:xfrm>
          <a:prstGeom prst="rect">
            <a:avLst/>
          </a:prstGeom>
          <a:noFill/>
          <a:ln/>
        </p:spPr>
        <p:txBody>
          <a:bodyPr wrap="square" lIns="0" tIns="0" rIns="0" bIns="0" rtlCol="0" anchor="t"/>
          <a:lstStyle/>
          <a:p>
            <a:pPr marL="342900" indent="-342900" algn="l">
              <a:lnSpc>
                <a:spcPts val="3100"/>
              </a:lnSpc>
              <a:buSzPct val="100000"/>
              <a:buChar char="•"/>
            </a:pPr>
            <a:r>
              <a:rPr lang="en-US" sz="2000" dirty="0">
                <a:solidFill>
                  <a:srgbClr val="DAD8E9"/>
                </a:solidFill>
                <a:latin typeface="Mukta Light" pitchFamily="34" charset="0"/>
                <a:ea typeface="Mukta Light" pitchFamily="34" charset="-122"/>
                <a:cs typeface="Mukta Light" pitchFamily="34" charset="-120"/>
              </a:rPr>
              <a:t>DNS nội bộ phân giải </a:t>
            </a:r>
            <a:r>
              <a:rPr lang="en-US" sz="2000" dirty="0">
                <a:solidFill>
                  <a:srgbClr val="DAD8E9"/>
                </a:solidFill>
                <a:highlight>
                  <a:srgbClr val="181930"/>
                </a:highlight>
                <a:latin typeface="Consolas" pitchFamily="34" charset="0"/>
                <a:ea typeface="Consolas" pitchFamily="34" charset="-122"/>
                <a:cs typeface="Consolas" pitchFamily="34" charset="-120"/>
              </a:rPr>
              <a:t>authentication-identity-server</a:t>
            </a:r>
            <a:r>
              <a:rPr lang="en-US" sz="2000" dirty="0">
                <a:solidFill>
                  <a:srgbClr val="DAD8E9"/>
                </a:solidFill>
                <a:latin typeface="Mukta Light" pitchFamily="34" charset="0"/>
                <a:ea typeface="Mukta Light" pitchFamily="34" charset="-122"/>
                <a:cs typeface="Mukta Light" pitchFamily="34" charset="-120"/>
              </a:rPr>
              <a:t>.</a:t>
            </a:r>
            <a:endParaRPr lang="en-US" sz="2000" dirty="0"/>
          </a:p>
        </p:txBody>
      </p:sp>
      <p:sp>
        <p:nvSpPr>
          <p:cNvPr id="12" name="Text 8"/>
          <p:cNvSpPr/>
          <p:nvPr/>
        </p:nvSpPr>
        <p:spPr>
          <a:xfrm>
            <a:off x="1126093" y="6165413"/>
            <a:ext cx="5803583" cy="790099"/>
          </a:xfrm>
          <a:prstGeom prst="rect">
            <a:avLst/>
          </a:prstGeom>
          <a:noFill/>
          <a:ln/>
        </p:spPr>
        <p:txBody>
          <a:bodyPr wrap="square" lIns="0" tIns="0" rIns="0" bIns="0" rtlCol="0" anchor="t"/>
          <a:lstStyle/>
          <a:p>
            <a:pPr marL="342900" indent="-342900" algn="l">
              <a:lnSpc>
                <a:spcPts val="3100"/>
              </a:lnSpc>
              <a:buSzPct val="100000"/>
              <a:buChar char="•"/>
            </a:pPr>
            <a:r>
              <a:rPr lang="en-US" sz="2000" dirty="0">
                <a:solidFill>
                  <a:srgbClr val="DAD8E9"/>
                </a:solidFill>
                <a:latin typeface="Mukta Light" pitchFamily="34" charset="0"/>
                <a:ea typeface="Mukta Light" pitchFamily="34" charset="-122"/>
                <a:cs typeface="Mukta Light" pitchFamily="34" charset="-120"/>
              </a:rPr>
              <a:t>Keycloak hiển thị form login, xác thực và tạo session/token.</a:t>
            </a:r>
            <a:endParaRPr lang="en-US" sz="2000" dirty="0"/>
          </a:p>
        </p:txBody>
      </p:sp>
      <p:sp>
        <p:nvSpPr>
          <p:cNvPr id="13" name="Shape 9"/>
          <p:cNvSpPr/>
          <p:nvPr/>
        </p:nvSpPr>
        <p:spPr>
          <a:xfrm>
            <a:off x="7438549" y="2603540"/>
            <a:ext cx="6327815" cy="4614029"/>
          </a:xfrm>
          <a:prstGeom prst="roundRect">
            <a:avLst>
              <a:gd name="adj" fmla="val 2247"/>
            </a:avLst>
          </a:prstGeom>
          <a:solidFill>
            <a:srgbClr val="542C49"/>
          </a:solidFill>
          <a:ln w="15240">
            <a:solidFill>
              <a:srgbClr val="6D4562"/>
            </a:solidFill>
            <a:prstDash val="solid"/>
          </a:ln>
        </p:spPr>
      </p:sp>
      <p:sp>
        <p:nvSpPr>
          <p:cNvPr id="14" name="Shape 10"/>
          <p:cNvSpPr/>
          <p:nvPr/>
        </p:nvSpPr>
        <p:spPr>
          <a:xfrm>
            <a:off x="7700605" y="2865596"/>
            <a:ext cx="740569" cy="740569"/>
          </a:xfrm>
          <a:prstGeom prst="roundRect">
            <a:avLst>
              <a:gd name="adj" fmla="val 12346028"/>
            </a:avLst>
          </a:prstGeom>
          <a:solidFill>
            <a:srgbClr val="A95B95"/>
          </a:solidFill>
          <a:ln/>
        </p:spPr>
      </p:sp>
      <p:pic>
        <p:nvPicPr>
          <p:cNvPr id="15"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7904202" y="3069193"/>
            <a:ext cx="333256" cy="333256"/>
          </a:xfrm>
          <a:prstGeom prst="rect">
            <a:avLst/>
          </a:prstGeom>
        </p:spPr>
      </p:pic>
      <p:sp>
        <p:nvSpPr>
          <p:cNvPr id="16" name="Text 11"/>
          <p:cNvSpPr/>
          <p:nvPr/>
        </p:nvSpPr>
        <p:spPr>
          <a:xfrm>
            <a:off x="7700605" y="3852982"/>
            <a:ext cx="3080980" cy="342900"/>
          </a:xfrm>
          <a:prstGeom prst="rect">
            <a:avLst/>
          </a:prstGeom>
          <a:noFill/>
          <a:ln/>
        </p:spPr>
        <p:txBody>
          <a:bodyPr wrap="none" lIns="0" tIns="0" rIns="0" bIns="0" rtlCol="0" anchor="t"/>
          <a:lstStyle/>
          <a:p>
            <a:pPr marL="0" indent="0" algn="l">
              <a:lnSpc>
                <a:spcPts val="2700"/>
              </a:lnSpc>
              <a:buNone/>
            </a:pPr>
            <a:r>
              <a:rPr lang="en-US" sz="2400" dirty="0">
                <a:solidFill>
                  <a:srgbClr val="DAD8E9"/>
                </a:solidFill>
                <a:latin typeface="Prompt Medium" pitchFamily="34" charset="0"/>
                <a:ea typeface="Prompt Medium" pitchFamily="34" charset="-122"/>
                <a:cs typeface="Prompt Medium" pitchFamily="34" charset="-120"/>
              </a:rPr>
              <a:t>Flow 4: Truy Cập MinIO</a:t>
            </a:r>
            <a:endParaRPr lang="en-US" sz="2400" dirty="0"/>
          </a:p>
        </p:txBody>
      </p:sp>
      <p:sp>
        <p:nvSpPr>
          <p:cNvPr id="17" name="Text 12"/>
          <p:cNvSpPr/>
          <p:nvPr/>
        </p:nvSpPr>
        <p:spPr>
          <a:xfrm>
            <a:off x="7700605" y="4343995"/>
            <a:ext cx="5803702" cy="812959"/>
          </a:xfrm>
          <a:prstGeom prst="rect">
            <a:avLst/>
          </a:prstGeom>
          <a:noFill/>
          <a:ln/>
        </p:spPr>
        <p:txBody>
          <a:bodyPr wrap="square" lIns="0" tIns="0" rIns="0" bIns="0" rtlCol="0" anchor="t"/>
          <a:lstStyle/>
          <a:p>
            <a:pPr marL="342900" indent="-342900" algn="l">
              <a:lnSpc>
                <a:spcPts val="3100"/>
              </a:lnSpc>
              <a:buSzPct val="100000"/>
              <a:buChar char="•"/>
            </a:pPr>
            <a:r>
              <a:rPr lang="en-US" sz="2000" dirty="0">
                <a:solidFill>
                  <a:srgbClr val="DAD8E9"/>
                </a:solidFill>
                <a:latin typeface="Mukta Light" pitchFamily="34" charset="0"/>
                <a:ea typeface="Mukta Light" pitchFamily="34" charset="-122"/>
                <a:cs typeface="Mukta Light" pitchFamily="34" charset="-120"/>
              </a:rPr>
              <a:t>Trang web chứa liên kết tới tài nguyên MinIO (ví dụ: </a:t>
            </a:r>
            <a:r>
              <a:rPr lang="en-US" sz="2000" dirty="0">
                <a:solidFill>
                  <a:srgbClr val="DAD8E9"/>
                </a:solidFill>
                <a:highlight>
                  <a:srgbClr val="181930"/>
                </a:highlight>
                <a:latin typeface="Consolas" pitchFamily="34" charset="0"/>
                <a:ea typeface="Consolas" pitchFamily="34" charset="-122"/>
                <a:cs typeface="Consolas" pitchFamily="34" charset="-120"/>
              </a:rPr>
              <a:t>/storage/profile-pics/avatar-sv01.png</a:t>
            </a:r>
            <a:r>
              <a:rPr lang="en-US" sz="2000" dirty="0">
                <a:solidFill>
                  <a:srgbClr val="DAD8E9"/>
                </a:solidFill>
                <a:latin typeface="Mukta Light" pitchFamily="34" charset="0"/>
                <a:ea typeface="Mukta Light" pitchFamily="34" charset="-122"/>
                <a:cs typeface="Mukta Light" pitchFamily="34" charset="-120"/>
              </a:rPr>
              <a:t>).</a:t>
            </a:r>
            <a:endParaRPr lang="en-US" sz="2000" dirty="0"/>
          </a:p>
        </p:txBody>
      </p:sp>
      <p:sp>
        <p:nvSpPr>
          <p:cNvPr id="18" name="Text 13"/>
          <p:cNvSpPr/>
          <p:nvPr/>
        </p:nvSpPr>
        <p:spPr>
          <a:xfrm>
            <a:off x="7700605" y="5243274"/>
            <a:ext cx="5803702" cy="835819"/>
          </a:xfrm>
          <a:prstGeom prst="rect">
            <a:avLst/>
          </a:prstGeom>
          <a:noFill/>
          <a:ln/>
        </p:spPr>
        <p:txBody>
          <a:bodyPr wrap="square" lIns="0" tIns="0" rIns="0" bIns="0" rtlCol="0" anchor="t"/>
          <a:lstStyle/>
          <a:p>
            <a:pPr marL="342900" indent="-342900" algn="l">
              <a:lnSpc>
                <a:spcPts val="3100"/>
              </a:lnSpc>
              <a:buSzPct val="100000"/>
              <a:buChar char="•"/>
            </a:pPr>
            <a:r>
              <a:rPr lang="en-US" sz="2000" dirty="0">
                <a:solidFill>
                  <a:srgbClr val="DAD8E9"/>
                </a:solidFill>
                <a:latin typeface="Mukta Light" pitchFamily="34" charset="0"/>
                <a:ea typeface="Mukta Light" pitchFamily="34" charset="-122"/>
                <a:cs typeface="Mukta Light" pitchFamily="34" charset="-120"/>
              </a:rPr>
              <a:t>API Gateway định tuyến yêu cầu </a:t>
            </a:r>
            <a:r>
              <a:rPr lang="en-US" sz="2000" dirty="0">
                <a:solidFill>
                  <a:srgbClr val="DAD8E9"/>
                </a:solidFill>
                <a:highlight>
                  <a:srgbClr val="181930"/>
                </a:highlight>
                <a:latin typeface="Consolas" pitchFamily="34" charset="0"/>
                <a:ea typeface="Consolas" pitchFamily="34" charset="-122"/>
                <a:cs typeface="Consolas" pitchFamily="34" charset="-120"/>
              </a:rPr>
              <a:t>/storage/</a:t>
            </a:r>
            <a:r>
              <a:rPr lang="en-US" sz="2000" dirty="0">
                <a:solidFill>
                  <a:srgbClr val="DAD8E9"/>
                </a:solidFill>
                <a:latin typeface="Mukta Light" pitchFamily="34" charset="0"/>
                <a:ea typeface="Mukta Light" pitchFamily="34" charset="-122"/>
                <a:cs typeface="Mukta Light" pitchFamily="34" charset="-120"/>
              </a:rPr>
              <a:t> tới </a:t>
            </a:r>
            <a:r>
              <a:rPr lang="en-US" sz="2000" dirty="0">
                <a:solidFill>
                  <a:srgbClr val="DAD8E9"/>
                </a:solidFill>
                <a:highlight>
                  <a:srgbClr val="181930"/>
                </a:highlight>
                <a:latin typeface="Consolas" pitchFamily="34" charset="0"/>
                <a:ea typeface="Consolas" pitchFamily="34" charset="-122"/>
                <a:cs typeface="Consolas" pitchFamily="34" charset="-120"/>
              </a:rPr>
              <a:t>object-storage-server:9000</a:t>
            </a:r>
            <a:r>
              <a:rPr lang="en-US" sz="2000" dirty="0">
                <a:solidFill>
                  <a:srgbClr val="DAD8E9"/>
                </a:solidFill>
                <a:latin typeface="Mukta Light" pitchFamily="34" charset="0"/>
                <a:ea typeface="Mukta Light" pitchFamily="34" charset="-122"/>
                <a:cs typeface="Mukta Light" pitchFamily="34" charset="-120"/>
              </a:rPr>
              <a:t>.</a:t>
            </a:r>
            <a:endParaRPr lang="en-US" sz="2000" dirty="0"/>
          </a:p>
        </p:txBody>
      </p:sp>
      <p:sp>
        <p:nvSpPr>
          <p:cNvPr id="19" name="Text 14"/>
          <p:cNvSpPr/>
          <p:nvPr/>
        </p:nvSpPr>
        <p:spPr>
          <a:xfrm>
            <a:off x="7700605" y="6165413"/>
            <a:ext cx="5803702" cy="790099"/>
          </a:xfrm>
          <a:prstGeom prst="rect">
            <a:avLst/>
          </a:prstGeom>
          <a:noFill/>
          <a:ln/>
        </p:spPr>
        <p:txBody>
          <a:bodyPr wrap="square" lIns="0" tIns="0" rIns="0" bIns="0" rtlCol="0" anchor="t"/>
          <a:lstStyle/>
          <a:p>
            <a:pPr marL="342900" indent="-342900" algn="l">
              <a:lnSpc>
                <a:spcPts val="3100"/>
              </a:lnSpc>
              <a:buSzPct val="100000"/>
              <a:buChar char="•"/>
            </a:pPr>
            <a:r>
              <a:rPr lang="en-US" sz="2000" dirty="0">
                <a:solidFill>
                  <a:srgbClr val="DAD8E9"/>
                </a:solidFill>
                <a:latin typeface="Mukta Light" pitchFamily="34" charset="0"/>
                <a:ea typeface="Mukta Light" pitchFamily="34" charset="-122"/>
                <a:cs typeface="Mukta Light" pitchFamily="34" charset="-120"/>
              </a:rPr>
              <a:t>MinIO trả về file (ảnh/PDF) để hiển thị trên trình duyệt.</a:t>
            </a:r>
            <a:endParaRPr lang="en-US" sz="2000" dirty="0"/>
          </a:p>
        </p:txBody>
      </p:sp>
      <p:pic>
        <p:nvPicPr>
          <p:cNvPr id="20" name="Picture 19">
            <a:extLst>
              <a:ext uri="{FF2B5EF4-FFF2-40B4-BE49-F238E27FC236}">
                <a16:creationId xmlns:a16="http://schemas.microsoft.com/office/drawing/2014/main" id="{44A1D8E9-546D-4DC0-B996-B6E291EC1CE9}"/>
              </a:ext>
            </a:extLst>
          </p:cNvPr>
          <p:cNvPicPr>
            <a:picLocks noChangeAspect="1"/>
          </p:cNvPicPr>
          <p:nvPr/>
        </p:nvPicPr>
        <p:blipFill>
          <a:blip r:embed="rId7"/>
          <a:stretch>
            <a:fillRect/>
          </a:stretch>
        </p:blipFill>
        <p:spPr>
          <a:xfrm>
            <a:off x="11409015" y="6798707"/>
            <a:ext cx="4680644" cy="2270688"/>
          </a:xfrm>
          <a:prstGeom prst="rect">
            <a:avLst/>
          </a:prstGeom>
        </p:spPr>
      </p:pic>
      <p:pic>
        <p:nvPicPr>
          <p:cNvPr id="21" name="Picture 20">
            <a:extLst>
              <a:ext uri="{FF2B5EF4-FFF2-40B4-BE49-F238E27FC236}">
                <a16:creationId xmlns:a16="http://schemas.microsoft.com/office/drawing/2014/main" id="{9AB14B03-4A24-421A-891D-1B210343CB2E}"/>
              </a:ext>
            </a:extLst>
          </p:cNvPr>
          <p:cNvPicPr>
            <a:picLocks noChangeAspect="1"/>
          </p:cNvPicPr>
          <p:nvPr/>
        </p:nvPicPr>
        <p:blipFill>
          <a:blip r:embed="rId8"/>
          <a:stretch>
            <a:fillRect/>
          </a:stretch>
        </p:blipFill>
        <p:spPr>
          <a:xfrm>
            <a:off x="0" y="-22545"/>
            <a:ext cx="1786617" cy="98796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42638" y="1851302"/>
            <a:ext cx="7940397" cy="465296"/>
          </a:xfrm>
          <a:prstGeom prst="rect">
            <a:avLst/>
          </a:prstGeom>
          <a:noFill/>
          <a:ln/>
        </p:spPr>
        <p:txBody>
          <a:bodyPr wrap="none" lIns="0" tIns="0" rIns="0" bIns="0" rtlCol="0" anchor="t"/>
          <a:lstStyle/>
          <a:p>
            <a:pPr marL="0" indent="0" algn="l">
              <a:lnSpc>
                <a:spcPts val="3650"/>
              </a:lnSpc>
              <a:buNone/>
            </a:pPr>
            <a:r>
              <a:rPr lang="en-US" sz="3600" dirty="0">
                <a:solidFill>
                  <a:srgbClr val="C6BFEE"/>
                </a:solidFill>
                <a:latin typeface="Prompt Medium" pitchFamily="34" charset="0"/>
                <a:ea typeface="Prompt Medium" pitchFamily="34" charset="-122"/>
                <a:cs typeface="Prompt Medium" pitchFamily="34" charset="-120"/>
              </a:rPr>
              <a:t>Flow 5: Giám Sát Với Prometheus &amp; Grafana</a:t>
            </a:r>
            <a:endParaRPr lang="en-US" sz="3600" dirty="0"/>
          </a:p>
        </p:txBody>
      </p:sp>
      <p:sp>
        <p:nvSpPr>
          <p:cNvPr id="4" name="Text 1"/>
          <p:cNvSpPr/>
          <p:nvPr/>
        </p:nvSpPr>
        <p:spPr>
          <a:xfrm>
            <a:off x="642638" y="2630685"/>
            <a:ext cx="13164503" cy="335042"/>
          </a:xfrm>
          <a:prstGeom prst="rect">
            <a:avLst/>
          </a:prstGeom>
          <a:noFill/>
          <a:ln/>
        </p:spPr>
        <p:txBody>
          <a:bodyPr wrap="none" lIns="0" tIns="0" rIns="0" bIns="0" rtlCol="0" anchor="t"/>
          <a:lstStyle/>
          <a:p>
            <a:pPr marL="0" indent="0" algn="l">
              <a:lnSpc>
                <a:spcPts val="2600"/>
              </a:lnSpc>
              <a:buNone/>
            </a:pPr>
            <a:r>
              <a:rPr lang="en-US" sz="2000" dirty="0">
                <a:solidFill>
                  <a:srgbClr val="DAD8E9"/>
                </a:solidFill>
                <a:latin typeface="Mukta Light" pitchFamily="34" charset="0"/>
                <a:ea typeface="Mukta Light" pitchFamily="34" charset="-122"/>
                <a:cs typeface="Mukta Light" pitchFamily="34" charset="-120"/>
              </a:rPr>
              <a:t>Hệ thống giám sát toàn diện, thu thập metrics từ các dịch vụ và hiển thị trên dashboard trực quan.</a:t>
            </a:r>
            <a:endParaRPr lang="en-US" sz="2000" dirty="0"/>
          </a:p>
        </p:txBody>
      </p:sp>
      <p:sp>
        <p:nvSpPr>
          <p:cNvPr id="5" name="Shape 2"/>
          <p:cNvSpPr/>
          <p:nvPr/>
        </p:nvSpPr>
        <p:spPr>
          <a:xfrm>
            <a:off x="956725" y="4038838"/>
            <a:ext cx="3934420" cy="209312"/>
          </a:xfrm>
          <a:prstGeom prst="roundRect">
            <a:avLst>
              <a:gd name="adj" fmla="val 42021"/>
            </a:avLst>
          </a:prstGeom>
          <a:solidFill>
            <a:srgbClr val="542C49"/>
          </a:solidFill>
          <a:ln w="7620">
            <a:solidFill>
              <a:srgbClr val="6D4562"/>
            </a:solidFill>
            <a:prstDash val="solid"/>
          </a:ln>
        </p:spPr>
      </p:sp>
      <p:sp>
        <p:nvSpPr>
          <p:cNvPr id="6" name="Shape 3"/>
          <p:cNvSpPr/>
          <p:nvPr/>
        </p:nvSpPr>
        <p:spPr>
          <a:xfrm>
            <a:off x="642638" y="3829407"/>
            <a:ext cx="628174" cy="628174"/>
          </a:xfrm>
          <a:prstGeom prst="roundRect">
            <a:avLst>
              <a:gd name="adj" fmla="val 72782"/>
            </a:avLst>
          </a:prstGeom>
          <a:solidFill>
            <a:srgbClr val="542C49"/>
          </a:solidFill>
          <a:ln w="7620">
            <a:solidFill>
              <a:srgbClr val="6D4562"/>
            </a:solidFill>
            <a:prstDash val="solid"/>
          </a:ln>
        </p:spPr>
      </p:sp>
      <p:pic>
        <p:nvPicPr>
          <p:cNvPr id="7" name="Image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9681" y="3986450"/>
            <a:ext cx="314087" cy="314087"/>
          </a:xfrm>
          <a:prstGeom prst="rect">
            <a:avLst/>
          </a:prstGeom>
        </p:spPr>
      </p:pic>
      <p:sp>
        <p:nvSpPr>
          <p:cNvPr id="8" name="Text 4"/>
          <p:cNvSpPr/>
          <p:nvPr/>
        </p:nvSpPr>
        <p:spPr>
          <a:xfrm>
            <a:off x="851950" y="4666892"/>
            <a:ext cx="2326719" cy="290751"/>
          </a:xfrm>
          <a:prstGeom prst="rect">
            <a:avLst/>
          </a:prstGeom>
          <a:noFill/>
          <a:ln/>
        </p:spPr>
        <p:txBody>
          <a:bodyPr wrap="none" lIns="0" tIns="0" rIns="0" bIns="0" rtlCol="0" anchor="t"/>
          <a:lstStyle/>
          <a:p>
            <a:pPr marL="0" indent="0" algn="l">
              <a:lnSpc>
                <a:spcPts val="2250"/>
              </a:lnSpc>
              <a:buNone/>
            </a:pPr>
            <a:r>
              <a:rPr lang="en-US" sz="2400" dirty="0">
                <a:solidFill>
                  <a:srgbClr val="DAD8E9"/>
                </a:solidFill>
                <a:latin typeface="Prompt Medium" pitchFamily="34" charset="0"/>
                <a:ea typeface="Prompt Medium" pitchFamily="34" charset="-122"/>
                <a:cs typeface="Prompt Medium" pitchFamily="34" charset="-120"/>
              </a:rPr>
              <a:t>Node Exporter</a:t>
            </a:r>
            <a:endParaRPr lang="en-US" sz="2400" dirty="0"/>
          </a:p>
        </p:txBody>
      </p:sp>
      <p:sp>
        <p:nvSpPr>
          <p:cNvPr id="9" name="Text 5"/>
          <p:cNvSpPr/>
          <p:nvPr/>
        </p:nvSpPr>
        <p:spPr>
          <a:xfrm>
            <a:off x="851950" y="5083254"/>
            <a:ext cx="3830003" cy="1027986"/>
          </a:xfrm>
          <a:prstGeom prst="rect">
            <a:avLst/>
          </a:prstGeom>
          <a:noFill/>
          <a:ln/>
        </p:spPr>
        <p:txBody>
          <a:bodyPr wrap="square" lIns="0" tIns="0" rIns="0" bIns="0" rtlCol="0" anchor="t"/>
          <a:lstStyle/>
          <a:p>
            <a:pPr marL="0" indent="0" algn="l">
              <a:lnSpc>
                <a:spcPts val="2600"/>
              </a:lnSpc>
              <a:buNone/>
            </a:pPr>
            <a:r>
              <a:rPr lang="en-US" sz="2000" dirty="0">
                <a:solidFill>
                  <a:srgbClr val="DAD8E9"/>
                </a:solidFill>
                <a:latin typeface="Mukta Light" pitchFamily="34" charset="0"/>
                <a:ea typeface="Mukta Light" pitchFamily="34" charset="-122"/>
                <a:cs typeface="Mukta Light" pitchFamily="34" charset="-120"/>
              </a:rPr>
              <a:t>Cung cấp các metrics hệ thống (CPU, RAM, Network) qua endpoint </a:t>
            </a:r>
            <a:r>
              <a:rPr lang="en-US" sz="2000" dirty="0">
                <a:solidFill>
                  <a:srgbClr val="DAD8E9"/>
                </a:solidFill>
                <a:highlight>
                  <a:srgbClr val="181930"/>
                </a:highlight>
                <a:latin typeface="Consolas" pitchFamily="34" charset="0"/>
                <a:ea typeface="Consolas" pitchFamily="34" charset="-122"/>
                <a:cs typeface="Consolas" pitchFamily="34" charset="-120"/>
              </a:rPr>
              <a:t>/metrics</a:t>
            </a:r>
            <a:r>
              <a:rPr lang="en-US" sz="2000" dirty="0">
                <a:solidFill>
                  <a:srgbClr val="DAD8E9"/>
                </a:solidFill>
                <a:latin typeface="Mukta Light" pitchFamily="34" charset="0"/>
                <a:ea typeface="Mukta Light" pitchFamily="34" charset="-122"/>
                <a:cs typeface="Mukta Light" pitchFamily="34" charset="-120"/>
              </a:rPr>
              <a:t> tại cổng 9100.</a:t>
            </a:r>
            <a:endParaRPr lang="en-US" sz="2000" dirty="0"/>
          </a:p>
        </p:txBody>
      </p:sp>
      <p:sp>
        <p:nvSpPr>
          <p:cNvPr id="10" name="Shape 6"/>
          <p:cNvSpPr/>
          <p:nvPr/>
        </p:nvSpPr>
        <p:spPr>
          <a:xfrm>
            <a:off x="5414663" y="3724751"/>
            <a:ext cx="3934420" cy="209312"/>
          </a:xfrm>
          <a:prstGeom prst="roundRect">
            <a:avLst>
              <a:gd name="adj" fmla="val 42021"/>
            </a:avLst>
          </a:prstGeom>
          <a:solidFill>
            <a:srgbClr val="542C49"/>
          </a:solidFill>
          <a:ln w="7620">
            <a:solidFill>
              <a:srgbClr val="6D4562"/>
            </a:solidFill>
            <a:prstDash val="solid"/>
          </a:ln>
        </p:spPr>
      </p:sp>
      <p:sp>
        <p:nvSpPr>
          <p:cNvPr id="11" name="Shape 7"/>
          <p:cNvSpPr/>
          <p:nvPr/>
        </p:nvSpPr>
        <p:spPr>
          <a:xfrm>
            <a:off x="5100576" y="3515320"/>
            <a:ext cx="628174" cy="628174"/>
          </a:xfrm>
          <a:prstGeom prst="roundRect">
            <a:avLst>
              <a:gd name="adj" fmla="val 72782"/>
            </a:avLst>
          </a:prstGeom>
          <a:solidFill>
            <a:srgbClr val="542C49"/>
          </a:solidFill>
          <a:ln w="7620">
            <a:solidFill>
              <a:srgbClr val="6D4562"/>
            </a:solidFill>
            <a:prstDash val="solid"/>
          </a:ln>
        </p:spPr>
      </p:sp>
      <p:pic>
        <p:nvPicPr>
          <p:cNvPr id="12" name="Image 2" descr="preencoded.png"/>
          <p:cNvPicPr>
            <a:picLocks noChangeAspect="1"/>
          </p:cNvPicPr>
          <p:nvPr/>
        </p:nvPicPr>
        <p:blipFill>
          <a:blip r:embed="rId3">
            <a:extLst>
              <a:ext uri="{96DAC541-7B7A-43D3-8B79-37D633B846F1}">
                <asvg:svgBlip xmlns:asvg="http://schemas.microsoft.com/office/drawing/2016/SVG/main" r:embed="rId5"/>
              </a:ext>
            </a:extLst>
          </a:blip>
          <a:stretch>
            <a:fillRect/>
          </a:stretch>
        </p:blipFill>
        <p:spPr>
          <a:xfrm>
            <a:off x="5257619" y="3672363"/>
            <a:ext cx="314087" cy="314087"/>
          </a:xfrm>
          <a:prstGeom prst="rect">
            <a:avLst/>
          </a:prstGeom>
        </p:spPr>
      </p:pic>
      <p:sp>
        <p:nvSpPr>
          <p:cNvPr id="13" name="Text 8"/>
          <p:cNvSpPr/>
          <p:nvPr/>
        </p:nvSpPr>
        <p:spPr>
          <a:xfrm>
            <a:off x="5309888" y="4352805"/>
            <a:ext cx="2326719" cy="290751"/>
          </a:xfrm>
          <a:prstGeom prst="rect">
            <a:avLst/>
          </a:prstGeom>
          <a:noFill/>
          <a:ln/>
        </p:spPr>
        <p:txBody>
          <a:bodyPr wrap="none" lIns="0" tIns="0" rIns="0" bIns="0" rtlCol="0" anchor="t"/>
          <a:lstStyle/>
          <a:p>
            <a:pPr marL="0" indent="0" algn="l">
              <a:lnSpc>
                <a:spcPts val="2250"/>
              </a:lnSpc>
              <a:buNone/>
            </a:pPr>
            <a:r>
              <a:rPr lang="en-US" sz="2400" dirty="0">
                <a:solidFill>
                  <a:srgbClr val="DAD8E9"/>
                </a:solidFill>
                <a:latin typeface="Prompt Medium" pitchFamily="34" charset="0"/>
                <a:ea typeface="Prompt Medium" pitchFamily="34" charset="-122"/>
                <a:cs typeface="Prompt Medium" pitchFamily="34" charset="-120"/>
              </a:rPr>
              <a:t>Prometheus</a:t>
            </a:r>
            <a:endParaRPr lang="en-US" sz="2400" dirty="0"/>
          </a:p>
        </p:txBody>
      </p:sp>
      <p:sp>
        <p:nvSpPr>
          <p:cNvPr id="14" name="Text 9"/>
          <p:cNvSpPr/>
          <p:nvPr/>
        </p:nvSpPr>
        <p:spPr>
          <a:xfrm>
            <a:off x="5309888" y="4769167"/>
            <a:ext cx="3830003" cy="670084"/>
          </a:xfrm>
          <a:prstGeom prst="rect">
            <a:avLst/>
          </a:prstGeom>
          <a:noFill/>
          <a:ln/>
        </p:spPr>
        <p:txBody>
          <a:bodyPr wrap="square" lIns="0" tIns="0" rIns="0" bIns="0" rtlCol="0" anchor="t"/>
          <a:lstStyle/>
          <a:p>
            <a:pPr marL="0" indent="0" algn="l">
              <a:lnSpc>
                <a:spcPts val="2600"/>
              </a:lnSpc>
              <a:buNone/>
            </a:pPr>
            <a:r>
              <a:rPr lang="en-US" sz="2000" dirty="0">
                <a:solidFill>
                  <a:srgbClr val="DAD8E9"/>
                </a:solidFill>
                <a:latin typeface="Mukta Light" pitchFamily="34" charset="0"/>
                <a:ea typeface="Mukta Light" pitchFamily="34" charset="-122"/>
                <a:cs typeface="Mukta Light" pitchFamily="34" charset="-120"/>
              </a:rPr>
              <a:t>Định kỳ scrape (thu thập) metrics từ Node Exporter và các job web khác.</a:t>
            </a:r>
            <a:endParaRPr lang="en-US" sz="2000" dirty="0"/>
          </a:p>
        </p:txBody>
      </p:sp>
      <p:sp>
        <p:nvSpPr>
          <p:cNvPr id="15" name="Shape 10"/>
          <p:cNvSpPr/>
          <p:nvPr/>
        </p:nvSpPr>
        <p:spPr>
          <a:xfrm>
            <a:off x="9872601" y="3410664"/>
            <a:ext cx="3934420" cy="209312"/>
          </a:xfrm>
          <a:prstGeom prst="roundRect">
            <a:avLst>
              <a:gd name="adj" fmla="val 42021"/>
            </a:avLst>
          </a:prstGeom>
          <a:solidFill>
            <a:srgbClr val="542C49"/>
          </a:solidFill>
          <a:ln w="7620">
            <a:solidFill>
              <a:srgbClr val="6D4562"/>
            </a:solidFill>
            <a:prstDash val="solid"/>
          </a:ln>
        </p:spPr>
      </p:sp>
      <p:sp>
        <p:nvSpPr>
          <p:cNvPr id="16" name="Shape 11"/>
          <p:cNvSpPr/>
          <p:nvPr/>
        </p:nvSpPr>
        <p:spPr>
          <a:xfrm>
            <a:off x="9558514" y="3201233"/>
            <a:ext cx="628174" cy="628174"/>
          </a:xfrm>
          <a:prstGeom prst="roundRect">
            <a:avLst>
              <a:gd name="adj" fmla="val 72782"/>
            </a:avLst>
          </a:prstGeom>
          <a:solidFill>
            <a:srgbClr val="542C49"/>
          </a:solidFill>
          <a:ln w="7620">
            <a:solidFill>
              <a:srgbClr val="6D4562"/>
            </a:solidFill>
            <a:prstDash val="solid"/>
          </a:ln>
        </p:spPr>
      </p:sp>
      <p:pic>
        <p:nvPicPr>
          <p:cNvPr id="17" name="Image 3" descr="preencoded.png"/>
          <p:cNvPicPr>
            <a:picLocks noChangeAspect="1"/>
          </p:cNvPicPr>
          <p:nvPr/>
        </p:nvPicPr>
        <p:blipFill>
          <a:blip r:embed="rId3">
            <a:extLst>
              <a:ext uri="{96DAC541-7B7A-43D3-8B79-37D633B846F1}">
                <asvg:svgBlip xmlns:asvg="http://schemas.microsoft.com/office/drawing/2016/SVG/main" r:embed="rId6"/>
              </a:ext>
            </a:extLst>
          </a:blip>
          <a:stretch>
            <a:fillRect/>
          </a:stretch>
        </p:blipFill>
        <p:spPr>
          <a:xfrm>
            <a:off x="9715557" y="3358276"/>
            <a:ext cx="314087" cy="314087"/>
          </a:xfrm>
          <a:prstGeom prst="rect">
            <a:avLst/>
          </a:prstGeom>
        </p:spPr>
      </p:pic>
      <p:sp>
        <p:nvSpPr>
          <p:cNvPr id="18" name="Text 12"/>
          <p:cNvSpPr/>
          <p:nvPr/>
        </p:nvSpPr>
        <p:spPr>
          <a:xfrm>
            <a:off x="9767826" y="4038719"/>
            <a:ext cx="2326719" cy="290751"/>
          </a:xfrm>
          <a:prstGeom prst="rect">
            <a:avLst/>
          </a:prstGeom>
          <a:noFill/>
          <a:ln/>
        </p:spPr>
        <p:txBody>
          <a:bodyPr wrap="none" lIns="0" tIns="0" rIns="0" bIns="0" rtlCol="0" anchor="t"/>
          <a:lstStyle/>
          <a:p>
            <a:pPr marL="0" indent="0" algn="l">
              <a:lnSpc>
                <a:spcPts val="2250"/>
              </a:lnSpc>
              <a:buNone/>
            </a:pPr>
            <a:r>
              <a:rPr lang="en-US" sz="2400" dirty="0">
                <a:solidFill>
                  <a:srgbClr val="DAD8E9"/>
                </a:solidFill>
                <a:latin typeface="Prompt Medium" pitchFamily="34" charset="0"/>
                <a:ea typeface="Prompt Medium" pitchFamily="34" charset="-122"/>
                <a:cs typeface="Prompt Medium" pitchFamily="34" charset="-120"/>
              </a:rPr>
              <a:t>Grafana</a:t>
            </a:r>
            <a:endParaRPr lang="en-US" sz="2400" dirty="0"/>
          </a:p>
        </p:txBody>
      </p:sp>
      <p:sp>
        <p:nvSpPr>
          <p:cNvPr id="19" name="Text 13"/>
          <p:cNvSpPr/>
          <p:nvPr/>
        </p:nvSpPr>
        <p:spPr>
          <a:xfrm>
            <a:off x="9767826" y="4455080"/>
            <a:ext cx="3830003" cy="1340168"/>
          </a:xfrm>
          <a:prstGeom prst="rect">
            <a:avLst/>
          </a:prstGeom>
          <a:noFill/>
          <a:ln/>
        </p:spPr>
        <p:txBody>
          <a:bodyPr wrap="square" lIns="0" tIns="0" rIns="0" bIns="0" rtlCol="0" anchor="t"/>
          <a:lstStyle/>
          <a:p>
            <a:pPr marL="0" indent="0" algn="l">
              <a:lnSpc>
                <a:spcPts val="2600"/>
              </a:lnSpc>
              <a:buNone/>
            </a:pPr>
            <a:r>
              <a:rPr lang="en-US" sz="2000" dirty="0">
                <a:solidFill>
                  <a:srgbClr val="DAD8E9"/>
                </a:solidFill>
                <a:latin typeface="Mukta Light" pitchFamily="34" charset="0"/>
                <a:ea typeface="Mukta Light" pitchFamily="34" charset="-122"/>
                <a:cs typeface="Mukta Light" pitchFamily="34" charset="-120"/>
              </a:rPr>
              <a:t>Sử dụng PromQL để truy vấn dữ liệu từ Prometheus và hiển thị các biểu đồ real-time trên dashboard "System Health of MSSV".</a:t>
            </a:r>
            <a:endParaRPr lang="en-US" sz="2000" dirty="0"/>
          </a:p>
        </p:txBody>
      </p:sp>
      <p:pic>
        <p:nvPicPr>
          <p:cNvPr id="20" name="Picture 19">
            <a:extLst>
              <a:ext uri="{FF2B5EF4-FFF2-40B4-BE49-F238E27FC236}">
                <a16:creationId xmlns:a16="http://schemas.microsoft.com/office/drawing/2014/main" id="{6D79BDCF-4EE9-4676-B378-FD62FE710D72}"/>
              </a:ext>
            </a:extLst>
          </p:cNvPr>
          <p:cNvPicPr>
            <a:picLocks noChangeAspect="1"/>
          </p:cNvPicPr>
          <p:nvPr/>
        </p:nvPicPr>
        <p:blipFill>
          <a:blip r:embed="rId7"/>
          <a:stretch>
            <a:fillRect/>
          </a:stretch>
        </p:blipFill>
        <p:spPr>
          <a:xfrm>
            <a:off x="11409015" y="6798707"/>
            <a:ext cx="4680644" cy="2270688"/>
          </a:xfrm>
          <a:prstGeom prst="rect">
            <a:avLst/>
          </a:prstGeom>
        </p:spPr>
      </p:pic>
      <p:pic>
        <p:nvPicPr>
          <p:cNvPr id="21" name="Picture 20">
            <a:extLst>
              <a:ext uri="{FF2B5EF4-FFF2-40B4-BE49-F238E27FC236}">
                <a16:creationId xmlns:a16="http://schemas.microsoft.com/office/drawing/2014/main" id="{561D549A-6F0B-4C05-90A1-14BE32E66B63}"/>
              </a:ext>
            </a:extLst>
          </p:cNvPr>
          <p:cNvPicPr>
            <a:picLocks noChangeAspect="1"/>
          </p:cNvPicPr>
          <p:nvPr/>
        </p:nvPicPr>
        <p:blipFill>
          <a:blip r:embed="rId8"/>
          <a:stretch>
            <a:fillRect/>
          </a:stretch>
        </p:blipFill>
        <p:spPr>
          <a:xfrm>
            <a:off x="0" y="-342"/>
            <a:ext cx="1786617" cy="987964"/>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884533" y="768312"/>
            <a:ext cx="6584394" cy="548521"/>
          </a:xfrm>
          <a:prstGeom prst="rect">
            <a:avLst/>
          </a:prstGeom>
          <a:noFill/>
          <a:ln/>
        </p:spPr>
        <p:txBody>
          <a:bodyPr wrap="none" lIns="0" tIns="0" rIns="0" bIns="0" rtlCol="0" anchor="t"/>
          <a:lstStyle/>
          <a:p>
            <a:pPr marL="0" indent="0" algn="l">
              <a:lnSpc>
                <a:spcPts val="4300"/>
              </a:lnSpc>
              <a:buNone/>
            </a:pPr>
            <a:r>
              <a:rPr lang="en-US" sz="3450" dirty="0">
                <a:solidFill>
                  <a:srgbClr val="C6BFEE"/>
                </a:solidFill>
                <a:latin typeface="Prompt Medium" pitchFamily="34" charset="0"/>
                <a:ea typeface="Prompt Medium" pitchFamily="34" charset="-122"/>
                <a:cs typeface="Prompt Medium" pitchFamily="34" charset="-120"/>
              </a:rPr>
              <a:t>Đánh Giá, Khó Khăn &amp; Bài Học</a:t>
            </a:r>
            <a:endParaRPr lang="en-US" sz="3450" dirty="0"/>
          </a:p>
        </p:txBody>
      </p:sp>
      <p:sp>
        <p:nvSpPr>
          <p:cNvPr id="3" name="Text 1"/>
          <p:cNvSpPr/>
          <p:nvPr/>
        </p:nvSpPr>
        <p:spPr>
          <a:xfrm>
            <a:off x="864037" y="1848326"/>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DAD8E9"/>
                </a:solidFill>
                <a:latin typeface="Mukta Light" pitchFamily="34" charset="0"/>
                <a:ea typeface="Mukta Light" pitchFamily="34" charset="-122"/>
                <a:cs typeface="Mukta Light" pitchFamily="34" charset="-120"/>
              </a:rPr>
              <a:t>Quá trình triển khai MyMiniCloud mang lại nhiều kinh nghiệm quý báu về kiến trúc hệ thống và xử lý các thách thức kỹ thuật.</a:t>
            </a:r>
            <a:endParaRPr lang="en-US" sz="1900" dirty="0"/>
          </a:p>
        </p:txBody>
      </p:sp>
      <p:sp>
        <p:nvSpPr>
          <p:cNvPr id="4" name="Shape 2"/>
          <p:cNvSpPr/>
          <p:nvPr/>
        </p:nvSpPr>
        <p:spPr>
          <a:xfrm>
            <a:off x="864037" y="2521029"/>
            <a:ext cx="4136231" cy="3983593"/>
          </a:xfrm>
          <a:prstGeom prst="roundRect">
            <a:avLst>
              <a:gd name="adj" fmla="val 2603"/>
            </a:avLst>
          </a:prstGeom>
          <a:solidFill>
            <a:srgbClr val="0B0C23">
              <a:alpha val="95000"/>
            </a:srgbClr>
          </a:solidFill>
          <a:ln w="30480">
            <a:solidFill>
              <a:srgbClr val="6D4562"/>
            </a:solidFill>
            <a:prstDash val="solid"/>
          </a:ln>
        </p:spPr>
      </p:sp>
      <p:sp>
        <p:nvSpPr>
          <p:cNvPr id="5" name="Text 3"/>
          <p:cNvSpPr/>
          <p:nvPr/>
        </p:nvSpPr>
        <p:spPr>
          <a:xfrm>
            <a:off x="1141333" y="2798326"/>
            <a:ext cx="2743200" cy="342900"/>
          </a:xfrm>
          <a:prstGeom prst="rect">
            <a:avLst/>
          </a:prstGeom>
          <a:noFill/>
          <a:ln/>
        </p:spPr>
        <p:txBody>
          <a:bodyPr wrap="none" lIns="0" tIns="0" rIns="0" bIns="0" rtlCol="0" anchor="t"/>
          <a:lstStyle/>
          <a:p>
            <a:pPr marL="0" indent="0" algn="l">
              <a:lnSpc>
                <a:spcPts val="2700"/>
              </a:lnSpc>
              <a:buNone/>
            </a:pPr>
            <a:r>
              <a:rPr lang="en-US" sz="2150" dirty="0">
                <a:solidFill>
                  <a:srgbClr val="DAD8E9"/>
                </a:solidFill>
                <a:latin typeface="Prompt Medium" pitchFamily="34" charset="0"/>
                <a:ea typeface="Prompt Medium" pitchFamily="34" charset="-122"/>
                <a:cs typeface="Prompt Medium" pitchFamily="34" charset="-120"/>
              </a:rPr>
              <a:t>Ưu Điểm</a:t>
            </a:r>
            <a:endParaRPr lang="en-US" sz="2150" dirty="0"/>
          </a:p>
        </p:txBody>
      </p:sp>
      <p:sp>
        <p:nvSpPr>
          <p:cNvPr id="6" name="Text 4"/>
          <p:cNvSpPr/>
          <p:nvPr/>
        </p:nvSpPr>
        <p:spPr>
          <a:xfrm>
            <a:off x="1141333" y="3289340"/>
            <a:ext cx="3581638"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Kiến trúc mô phỏng sát hệ thống cloud thực tế.</a:t>
            </a:r>
            <a:endParaRPr lang="en-US" sz="1900" dirty="0"/>
          </a:p>
        </p:txBody>
      </p:sp>
      <p:sp>
        <p:nvSpPr>
          <p:cNvPr id="7" name="Text 5"/>
          <p:cNvSpPr/>
          <p:nvPr/>
        </p:nvSpPr>
        <p:spPr>
          <a:xfrm>
            <a:off x="1141333" y="4165759"/>
            <a:ext cx="3581638"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Môi trường container hóa, dễ tái lập.</a:t>
            </a:r>
            <a:endParaRPr lang="en-US" sz="1900" dirty="0"/>
          </a:p>
        </p:txBody>
      </p:sp>
      <p:sp>
        <p:nvSpPr>
          <p:cNvPr id="8" name="Text 6"/>
          <p:cNvSpPr/>
          <p:nvPr/>
        </p:nvSpPr>
        <p:spPr>
          <a:xfrm>
            <a:off x="1141333" y="5042178"/>
            <a:ext cx="3581638"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Tích hợp sâu nhiều thành phần (web, app, DB, IAM, storage, monitoring).</a:t>
            </a:r>
            <a:endParaRPr lang="en-US" sz="1900" dirty="0"/>
          </a:p>
        </p:txBody>
      </p:sp>
      <p:sp>
        <p:nvSpPr>
          <p:cNvPr id="9" name="Shape 7"/>
          <p:cNvSpPr/>
          <p:nvPr/>
        </p:nvSpPr>
        <p:spPr>
          <a:xfrm>
            <a:off x="5247084" y="2521029"/>
            <a:ext cx="4136231" cy="3983593"/>
          </a:xfrm>
          <a:prstGeom prst="roundRect">
            <a:avLst>
              <a:gd name="adj" fmla="val 2603"/>
            </a:avLst>
          </a:prstGeom>
          <a:solidFill>
            <a:srgbClr val="0B0C23">
              <a:alpha val="95000"/>
            </a:srgbClr>
          </a:solidFill>
          <a:ln w="30480">
            <a:solidFill>
              <a:srgbClr val="6D4562"/>
            </a:solidFill>
            <a:prstDash val="solid"/>
          </a:ln>
        </p:spPr>
      </p:sp>
      <p:sp>
        <p:nvSpPr>
          <p:cNvPr id="10" name="Text 8"/>
          <p:cNvSpPr/>
          <p:nvPr/>
        </p:nvSpPr>
        <p:spPr>
          <a:xfrm>
            <a:off x="5524381" y="2798326"/>
            <a:ext cx="2743200" cy="342900"/>
          </a:xfrm>
          <a:prstGeom prst="rect">
            <a:avLst/>
          </a:prstGeom>
          <a:noFill/>
          <a:ln/>
        </p:spPr>
        <p:txBody>
          <a:bodyPr wrap="none" lIns="0" tIns="0" rIns="0" bIns="0" rtlCol="0" anchor="t"/>
          <a:lstStyle/>
          <a:p>
            <a:pPr marL="0" indent="0" algn="l">
              <a:lnSpc>
                <a:spcPts val="2700"/>
              </a:lnSpc>
              <a:buNone/>
            </a:pPr>
            <a:r>
              <a:rPr lang="en-US" sz="2150" dirty="0">
                <a:solidFill>
                  <a:srgbClr val="DAD8E9"/>
                </a:solidFill>
                <a:latin typeface="Prompt Medium" pitchFamily="34" charset="0"/>
                <a:ea typeface="Prompt Medium" pitchFamily="34" charset="-122"/>
                <a:cs typeface="Prompt Medium" pitchFamily="34" charset="-120"/>
              </a:rPr>
              <a:t>Hạn Chế</a:t>
            </a:r>
            <a:endParaRPr lang="en-US" sz="2150" dirty="0"/>
          </a:p>
        </p:txBody>
      </p:sp>
      <p:sp>
        <p:nvSpPr>
          <p:cNvPr id="11" name="Text 9"/>
          <p:cNvSpPr/>
          <p:nvPr/>
        </p:nvSpPr>
        <p:spPr>
          <a:xfrm>
            <a:off x="5524381" y="3289340"/>
            <a:ext cx="3581638"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Chưa có High Availability (HA).</a:t>
            </a:r>
            <a:endParaRPr lang="en-US" sz="1900" dirty="0"/>
          </a:p>
        </p:txBody>
      </p:sp>
      <p:sp>
        <p:nvSpPr>
          <p:cNvPr id="12" name="Text 10"/>
          <p:cNvSpPr/>
          <p:nvPr/>
        </p:nvSpPr>
        <p:spPr>
          <a:xfrm>
            <a:off x="5524381" y="3770709"/>
            <a:ext cx="3581638"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Thiếu HTTPS và logging tập trung.</a:t>
            </a:r>
            <a:endParaRPr lang="en-US" sz="1900" dirty="0"/>
          </a:p>
        </p:txBody>
      </p:sp>
      <p:sp>
        <p:nvSpPr>
          <p:cNvPr id="13" name="Text 11"/>
          <p:cNvSpPr/>
          <p:nvPr/>
        </p:nvSpPr>
        <p:spPr>
          <a:xfrm>
            <a:off x="5524381" y="4647128"/>
            <a:ext cx="3581638"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Chưa tích hợp CI/CD.</a:t>
            </a:r>
            <a:endParaRPr lang="en-US" sz="1900" dirty="0"/>
          </a:p>
        </p:txBody>
      </p:sp>
      <p:sp>
        <p:nvSpPr>
          <p:cNvPr id="14" name="Shape 12"/>
          <p:cNvSpPr/>
          <p:nvPr/>
        </p:nvSpPr>
        <p:spPr>
          <a:xfrm>
            <a:off x="9630132" y="2521029"/>
            <a:ext cx="4136231" cy="3983593"/>
          </a:xfrm>
          <a:prstGeom prst="roundRect">
            <a:avLst>
              <a:gd name="adj" fmla="val 2603"/>
            </a:avLst>
          </a:prstGeom>
          <a:solidFill>
            <a:srgbClr val="0B0C23">
              <a:alpha val="95000"/>
            </a:srgbClr>
          </a:solidFill>
          <a:ln w="30480">
            <a:solidFill>
              <a:srgbClr val="6D4562"/>
            </a:solidFill>
            <a:prstDash val="solid"/>
          </a:ln>
        </p:spPr>
      </p:sp>
      <p:sp>
        <p:nvSpPr>
          <p:cNvPr id="15" name="Text 13"/>
          <p:cNvSpPr/>
          <p:nvPr/>
        </p:nvSpPr>
        <p:spPr>
          <a:xfrm>
            <a:off x="9907429" y="2798326"/>
            <a:ext cx="2743200" cy="342900"/>
          </a:xfrm>
          <a:prstGeom prst="rect">
            <a:avLst/>
          </a:prstGeom>
          <a:noFill/>
          <a:ln/>
        </p:spPr>
        <p:txBody>
          <a:bodyPr wrap="none" lIns="0" tIns="0" rIns="0" bIns="0" rtlCol="0" anchor="t"/>
          <a:lstStyle/>
          <a:p>
            <a:pPr marL="0" indent="0" algn="l">
              <a:lnSpc>
                <a:spcPts val="2700"/>
              </a:lnSpc>
              <a:buNone/>
            </a:pPr>
            <a:r>
              <a:rPr lang="en-US" sz="2150" dirty="0">
                <a:solidFill>
                  <a:srgbClr val="DAD8E9"/>
                </a:solidFill>
                <a:latin typeface="Prompt Medium" pitchFamily="34" charset="0"/>
                <a:ea typeface="Prompt Medium" pitchFamily="34" charset="-122"/>
                <a:cs typeface="Prompt Medium" pitchFamily="34" charset="-120"/>
              </a:rPr>
              <a:t>Khó Khăn &amp; Bài Học</a:t>
            </a:r>
            <a:endParaRPr lang="en-US" sz="2150" dirty="0"/>
          </a:p>
        </p:txBody>
      </p:sp>
      <p:sp>
        <p:nvSpPr>
          <p:cNvPr id="16" name="Text 14"/>
          <p:cNvSpPr/>
          <p:nvPr/>
        </p:nvSpPr>
        <p:spPr>
          <a:xfrm>
            <a:off x="9907429" y="3289340"/>
            <a:ext cx="3581638"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Khối lượng công nghệ lớn và đa dạng.</a:t>
            </a:r>
            <a:endParaRPr lang="en-US" sz="1900" dirty="0"/>
          </a:p>
        </p:txBody>
      </p:sp>
      <p:sp>
        <p:nvSpPr>
          <p:cNvPr id="17" name="Text 15"/>
          <p:cNvSpPr/>
          <p:nvPr/>
        </p:nvSpPr>
        <p:spPr>
          <a:xfrm>
            <a:off x="9907429" y="4165759"/>
            <a:ext cx="3581638"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Debug network, cấu hình DNS và PromQL phức tạp.</a:t>
            </a:r>
            <a:endParaRPr lang="en-US" sz="1900" dirty="0"/>
          </a:p>
        </p:txBody>
      </p:sp>
      <p:sp>
        <p:nvSpPr>
          <p:cNvPr id="18" name="Text 16"/>
          <p:cNvSpPr/>
          <p:nvPr/>
        </p:nvSpPr>
        <p:spPr>
          <a:xfrm>
            <a:off x="9907429" y="5042178"/>
            <a:ext cx="3581638"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DAD8E9"/>
                </a:solidFill>
                <a:latin typeface="Mukta Light" pitchFamily="34" charset="0"/>
                <a:ea typeface="Mukta Light" pitchFamily="34" charset="-122"/>
                <a:cs typeface="Mukta Light" pitchFamily="34" charset="-120"/>
              </a:rPr>
              <a:t>Rèn luyện kỹ năng đọc tài liệu, xem log và thiết kế sơ đồ.</a:t>
            </a:r>
            <a:endParaRPr lang="en-US" sz="1900" dirty="0"/>
          </a:p>
        </p:txBody>
      </p:sp>
      <p:sp>
        <p:nvSpPr>
          <p:cNvPr id="19" name="Text 17"/>
          <p:cNvSpPr/>
          <p:nvPr/>
        </p:nvSpPr>
        <p:spPr>
          <a:xfrm>
            <a:off x="864037" y="6874907"/>
            <a:ext cx="4389120" cy="548521"/>
          </a:xfrm>
          <a:prstGeom prst="rect">
            <a:avLst/>
          </a:prstGeom>
          <a:noFill/>
          <a:ln/>
        </p:spPr>
        <p:txBody>
          <a:bodyPr wrap="none" lIns="0" tIns="0" rIns="0" bIns="0" rtlCol="0" anchor="t"/>
          <a:lstStyle/>
          <a:p>
            <a:pPr marL="0" indent="0" algn="l">
              <a:lnSpc>
                <a:spcPts val="4300"/>
              </a:lnSpc>
              <a:buNone/>
            </a:pPr>
            <a:endParaRPr lang="en-US" sz="3450" dirty="0"/>
          </a:p>
        </p:txBody>
      </p:sp>
      <p:sp>
        <p:nvSpPr>
          <p:cNvPr id="20" name="Rectangle 1">
            <a:extLst>
              <a:ext uri="{FF2B5EF4-FFF2-40B4-BE49-F238E27FC236}">
                <a16:creationId xmlns:a16="http://schemas.microsoft.com/office/drawing/2014/main" id="{87FC4C64-4131-42A9-BE23-7178B7E8E4E5}"/>
              </a:ext>
            </a:extLst>
          </p:cNvPr>
          <p:cNvSpPr>
            <a:spLocks noChangeArrowheads="1"/>
          </p:cNvSpPr>
          <p:nvPr/>
        </p:nvSpPr>
        <p:spPr bwMode="auto">
          <a:xfrm>
            <a:off x="0" y="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1" name="Rectangle 2">
            <a:extLst>
              <a:ext uri="{FF2B5EF4-FFF2-40B4-BE49-F238E27FC236}">
                <a16:creationId xmlns:a16="http://schemas.microsoft.com/office/drawing/2014/main" id="{03C03F04-0A4D-4DFA-87B5-2DE3167F0464}"/>
              </a:ext>
            </a:extLst>
          </p:cNvPr>
          <p:cNvSpPr>
            <a:spLocks noChangeArrowheads="1"/>
          </p:cNvSpPr>
          <p:nvPr/>
        </p:nvSpPr>
        <p:spPr bwMode="auto">
          <a:xfrm>
            <a:off x="152400" y="15240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4" name="Picture 23">
            <a:extLst>
              <a:ext uri="{FF2B5EF4-FFF2-40B4-BE49-F238E27FC236}">
                <a16:creationId xmlns:a16="http://schemas.microsoft.com/office/drawing/2014/main" id="{27580944-D26B-4F54-909B-F1DBBC502611}"/>
              </a:ext>
            </a:extLst>
          </p:cNvPr>
          <p:cNvPicPr>
            <a:picLocks noChangeAspect="1"/>
          </p:cNvPicPr>
          <p:nvPr/>
        </p:nvPicPr>
        <p:blipFill>
          <a:blip r:embed="rId3"/>
          <a:stretch>
            <a:fillRect/>
          </a:stretch>
        </p:blipFill>
        <p:spPr>
          <a:xfrm>
            <a:off x="11409015" y="6798707"/>
            <a:ext cx="4680644" cy="2270688"/>
          </a:xfrm>
          <a:prstGeom prst="rect">
            <a:avLst/>
          </a:prstGeom>
        </p:spPr>
      </p:pic>
      <p:pic>
        <p:nvPicPr>
          <p:cNvPr id="25" name="Picture 24">
            <a:extLst>
              <a:ext uri="{FF2B5EF4-FFF2-40B4-BE49-F238E27FC236}">
                <a16:creationId xmlns:a16="http://schemas.microsoft.com/office/drawing/2014/main" id="{914ACD29-C5B0-4D78-A57B-68FCDD3A22A1}"/>
              </a:ext>
            </a:extLst>
          </p:cNvPr>
          <p:cNvPicPr>
            <a:picLocks noChangeAspect="1"/>
          </p:cNvPicPr>
          <p:nvPr/>
        </p:nvPicPr>
        <p:blipFill>
          <a:blip r:embed="rId4"/>
          <a:stretch>
            <a:fillRect/>
          </a:stretch>
        </p:blipFill>
        <p:spPr>
          <a:xfrm>
            <a:off x="0" y="0"/>
            <a:ext cx="1786617" cy="987964"/>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80000"/>
            </a:srgbClr>
          </a:solidFill>
          <a:ln/>
        </p:spPr>
      </p:sp>
      <p:sp>
        <p:nvSpPr>
          <p:cNvPr id="4" name="Text 1"/>
          <p:cNvSpPr/>
          <p:nvPr/>
        </p:nvSpPr>
        <p:spPr>
          <a:xfrm>
            <a:off x="2749281" y="2764631"/>
            <a:ext cx="6400443" cy="685800"/>
          </a:xfrm>
          <a:prstGeom prst="rect">
            <a:avLst/>
          </a:prstGeom>
          <a:noFill/>
          <a:ln/>
        </p:spPr>
        <p:txBody>
          <a:bodyPr wrap="none" lIns="0" tIns="0" rIns="0" bIns="0" rtlCol="0" anchor="t"/>
          <a:lstStyle/>
          <a:p>
            <a:pPr marL="0" indent="0">
              <a:lnSpc>
                <a:spcPts val="5400"/>
              </a:lnSpc>
              <a:buNone/>
            </a:pPr>
            <a:r>
              <a:rPr lang="en-US" sz="5400" dirty="0">
                <a:solidFill>
                  <a:srgbClr val="C6BFEE"/>
                </a:solidFill>
                <a:latin typeface="Prompt Medium" pitchFamily="34" charset="0"/>
                <a:ea typeface="Prompt Medium" pitchFamily="34" charset="-122"/>
                <a:cs typeface="Prompt Medium" pitchFamily="34" charset="-120"/>
              </a:rPr>
              <a:t>Kết Luận &amp; Lời Cảm Ơn</a:t>
            </a:r>
            <a:endParaRPr lang="en-US" sz="5400" dirty="0"/>
          </a:p>
        </p:txBody>
      </p:sp>
      <p:sp>
        <p:nvSpPr>
          <p:cNvPr id="5" name="Text 2"/>
          <p:cNvSpPr/>
          <p:nvPr/>
        </p:nvSpPr>
        <p:spPr>
          <a:xfrm>
            <a:off x="1234321" y="4108966"/>
            <a:ext cx="12532043" cy="395049"/>
          </a:xfrm>
          <a:prstGeom prst="rect">
            <a:avLst/>
          </a:prstGeom>
          <a:noFill/>
          <a:ln/>
        </p:spPr>
        <p:txBody>
          <a:bodyPr wrap="none" lIns="0" tIns="0" rIns="0" bIns="0" rtlCol="0" anchor="t"/>
          <a:lstStyle/>
          <a:p>
            <a:pPr marL="0" indent="0" algn="l">
              <a:lnSpc>
                <a:spcPts val="3100"/>
              </a:lnSpc>
              <a:buNone/>
            </a:pPr>
            <a:r>
              <a:rPr lang="en-US" sz="2800" dirty="0">
                <a:solidFill>
                  <a:srgbClr val="DAD8E9"/>
                </a:solidFill>
                <a:latin typeface="Mukta Light" pitchFamily="34" charset="0"/>
                <a:ea typeface="Mukta Light" pitchFamily="34" charset="-122"/>
                <a:cs typeface="Mukta Light" pitchFamily="34" charset="-120"/>
              </a:rPr>
              <a:t>MyMiniCloud là một nền tảng vững chắc để tiếp tục khám phá các lĩnh vực DevOps và Cloud.</a:t>
            </a:r>
            <a:endParaRPr lang="en-US" sz="2800" dirty="0"/>
          </a:p>
        </p:txBody>
      </p:sp>
      <p:sp>
        <p:nvSpPr>
          <p:cNvPr id="6" name="Shape 3"/>
          <p:cNvSpPr/>
          <p:nvPr/>
        </p:nvSpPr>
        <p:spPr>
          <a:xfrm>
            <a:off x="864037" y="3831312"/>
            <a:ext cx="30480" cy="950357"/>
          </a:xfrm>
          <a:prstGeom prst="rect">
            <a:avLst/>
          </a:prstGeom>
          <a:solidFill>
            <a:srgbClr val="A95B95"/>
          </a:solidFill>
          <a:ln/>
        </p:spPr>
      </p:sp>
      <p:sp>
        <p:nvSpPr>
          <p:cNvPr id="7" name="Text 4"/>
          <p:cNvSpPr/>
          <p:nvPr/>
        </p:nvSpPr>
        <p:spPr>
          <a:xfrm>
            <a:off x="864037" y="5059323"/>
            <a:ext cx="12902327" cy="395049"/>
          </a:xfrm>
          <a:prstGeom prst="rect">
            <a:avLst/>
          </a:prstGeom>
          <a:noFill/>
          <a:ln/>
        </p:spPr>
        <p:txBody>
          <a:bodyPr wrap="none" lIns="0" tIns="0" rIns="0" bIns="0" rtlCol="0" anchor="t"/>
          <a:lstStyle/>
          <a:p>
            <a:pPr marL="0" indent="0" algn="l">
              <a:lnSpc>
                <a:spcPts val="3100"/>
              </a:lnSpc>
              <a:buNone/>
            </a:pPr>
            <a:r>
              <a:rPr lang="en-US" sz="2800" dirty="0">
                <a:solidFill>
                  <a:srgbClr val="DAD8E9"/>
                </a:solidFill>
                <a:latin typeface="Mukta Light" pitchFamily="34" charset="0"/>
                <a:ea typeface="Mukta Light" pitchFamily="34" charset="-122"/>
                <a:cs typeface="Mukta Light" pitchFamily="34" charset="-120"/>
              </a:rPr>
              <a:t>Cảm ơn thầy Trần Chí Thiện và quý thầy cô đã hướng dẫn, hỗ trợ. Cảm ơn quý vị đã lắng nghe!</a:t>
            </a:r>
            <a:endParaRPr lang="en-US" sz="2800" dirty="0"/>
          </a:p>
        </p:txBody>
      </p:sp>
      <p:pic>
        <p:nvPicPr>
          <p:cNvPr id="8" name="Picture 7">
            <a:extLst>
              <a:ext uri="{FF2B5EF4-FFF2-40B4-BE49-F238E27FC236}">
                <a16:creationId xmlns:a16="http://schemas.microsoft.com/office/drawing/2014/main" id="{B56D38F5-7AC3-454E-A9D7-F282E0087A65}"/>
              </a:ext>
            </a:extLst>
          </p:cNvPr>
          <p:cNvPicPr>
            <a:picLocks noChangeAspect="1"/>
          </p:cNvPicPr>
          <p:nvPr/>
        </p:nvPicPr>
        <p:blipFill>
          <a:blip r:embed="rId4"/>
          <a:stretch>
            <a:fillRect/>
          </a:stretch>
        </p:blipFill>
        <p:spPr>
          <a:xfrm>
            <a:off x="11409015" y="6798707"/>
            <a:ext cx="4680644" cy="2270688"/>
          </a:xfrm>
          <a:prstGeom prst="rect">
            <a:avLst/>
          </a:prstGeom>
        </p:spPr>
      </p:pic>
      <p:pic>
        <p:nvPicPr>
          <p:cNvPr id="9" name="Picture 8">
            <a:extLst>
              <a:ext uri="{FF2B5EF4-FFF2-40B4-BE49-F238E27FC236}">
                <a16:creationId xmlns:a16="http://schemas.microsoft.com/office/drawing/2014/main" id="{599E40C5-9C8E-43F8-AC9F-FB3C41260271}"/>
              </a:ext>
            </a:extLst>
          </p:cNvPr>
          <p:cNvPicPr>
            <a:picLocks noChangeAspect="1"/>
          </p:cNvPicPr>
          <p:nvPr/>
        </p:nvPicPr>
        <p:blipFill>
          <a:blip r:embed="rId5"/>
          <a:stretch>
            <a:fillRect/>
          </a:stretch>
        </p:blipFill>
        <p:spPr>
          <a:xfrm>
            <a:off x="1208" y="0"/>
            <a:ext cx="1786617" cy="98796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605877" y="853308"/>
            <a:ext cx="5035272" cy="629364"/>
          </a:xfrm>
          <a:prstGeom prst="rect">
            <a:avLst/>
          </a:prstGeom>
          <a:noFill/>
          <a:ln/>
        </p:spPr>
        <p:txBody>
          <a:bodyPr wrap="none" lIns="0" tIns="0" rIns="0" bIns="0" rtlCol="0" anchor="t"/>
          <a:lstStyle/>
          <a:p>
            <a:pPr marL="0" indent="0" algn="l">
              <a:lnSpc>
                <a:spcPts val="4950"/>
              </a:lnSpc>
              <a:buNone/>
            </a:pPr>
            <a:r>
              <a:rPr lang="en-US" sz="4400" dirty="0">
                <a:solidFill>
                  <a:srgbClr val="C6BFEE"/>
                </a:solidFill>
                <a:latin typeface="Prompt Medium" pitchFamily="34" charset="0"/>
                <a:ea typeface="Prompt Medium" pitchFamily="34" charset="-122"/>
                <a:cs typeface="Prompt Medium" pitchFamily="34" charset="-120"/>
              </a:rPr>
              <a:t>Nội Dung Trình Bày</a:t>
            </a:r>
            <a:endParaRPr lang="en-US" sz="4400" dirty="0"/>
          </a:p>
        </p:txBody>
      </p:sp>
      <p:sp>
        <p:nvSpPr>
          <p:cNvPr id="3" name="Text 1"/>
          <p:cNvSpPr/>
          <p:nvPr/>
        </p:nvSpPr>
        <p:spPr>
          <a:xfrm>
            <a:off x="881063" y="1980962"/>
            <a:ext cx="226576" cy="283131"/>
          </a:xfrm>
          <a:prstGeom prst="rect">
            <a:avLst/>
          </a:prstGeom>
          <a:noFill/>
          <a:ln/>
        </p:spPr>
        <p:txBody>
          <a:bodyPr wrap="none" lIns="0" tIns="0" rIns="0" bIns="0" rtlCol="0" anchor="t"/>
          <a:lstStyle/>
          <a:p>
            <a:pPr marL="0" indent="0" algn="l">
              <a:lnSpc>
                <a:spcPts val="2850"/>
              </a:lnSpc>
              <a:buNone/>
            </a:pPr>
            <a:r>
              <a:rPr lang="en-US" sz="2000" dirty="0">
                <a:solidFill>
                  <a:srgbClr val="DAD8E9"/>
                </a:solidFill>
                <a:latin typeface="Prompt Light" pitchFamily="34" charset="0"/>
                <a:ea typeface="Prompt Light" pitchFamily="34" charset="-122"/>
                <a:cs typeface="Prompt Light" pitchFamily="34" charset="-120"/>
              </a:rPr>
              <a:t>01</a:t>
            </a:r>
            <a:endParaRPr lang="en-US" sz="2000" dirty="0"/>
          </a:p>
        </p:txBody>
      </p:sp>
      <p:sp>
        <p:nvSpPr>
          <p:cNvPr id="4" name="Shape 2"/>
          <p:cNvSpPr/>
          <p:nvPr/>
        </p:nvSpPr>
        <p:spPr>
          <a:xfrm>
            <a:off x="881063" y="2335411"/>
            <a:ext cx="6320790" cy="30480"/>
          </a:xfrm>
          <a:prstGeom prst="rect">
            <a:avLst/>
          </a:prstGeom>
          <a:solidFill>
            <a:srgbClr val="A95B95"/>
          </a:solidFill>
          <a:ln/>
        </p:spPr>
      </p:sp>
      <p:sp>
        <p:nvSpPr>
          <p:cNvPr id="5" name="Text 3"/>
          <p:cNvSpPr/>
          <p:nvPr/>
        </p:nvSpPr>
        <p:spPr>
          <a:xfrm>
            <a:off x="881063" y="2509599"/>
            <a:ext cx="3662720" cy="314682"/>
          </a:xfrm>
          <a:prstGeom prst="rect">
            <a:avLst/>
          </a:prstGeom>
          <a:noFill/>
          <a:ln/>
        </p:spPr>
        <p:txBody>
          <a:bodyPr wrap="none" lIns="0" tIns="0" rIns="0" bIns="0" rtlCol="0" anchor="t"/>
          <a:lstStyle/>
          <a:p>
            <a:pPr marL="0" indent="0" algn="l">
              <a:lnSpc>
                <a:spcPts val="2450"/>
              </a:lnSpc>
              <a:buNone/>
            </a:pPr>
            <a:r>
              <a:rPr lang="en-US" sz="2400" dirty="0">
                <a:solidFill>
                  <a:srgbClr val="DAD8E9"/>
                </a:solidFill>
                <a:latin typeface="Prompt Medium" pitchFamily="34" charset="0"/>
                <a:ea typeface="Prompt Medium" pitchFamily="34" charset="-122"/>
                <a:cs typeface="Prompt Medium" pitchFamily="34" charset="-120"/>
              </a:rPr>
              <a:t>Giới Thiệu Môn Học và Đề Tài</a:t>
            </a:r>
            <a:endParaRPr lang="en-US" sz="2400" dirty="0"/>
          </a:p>
        </p:txBody>
      </p:sp>
      <p:sp>
        <p:nvSpPr>
          <p:cNvPr id="6" name="Text 4"/>
          <p:cNvSpPr/>
          <p:nvPr/>
        </p:nvSpPr>
        <p:spPr>
          <a:xfrm>
            <a:off x="881063" y="2960132"/>
            <a:ext cx="6320790" cy="362426"/>
          </a:xfrm>
          <a:prstGeom prst="rect">
            <a:avLst/>
          </a:prstGeom>
          <a:noFill/>
          <a:ln/>
        </p:spPr>
        <p:txBody>
          <a:bodyPr wrap="none" lIns="0" tIns="0" rIns="0" bIns="0" rtlCol="0" anchor="t"/>
          <a:lstStyle/>
          <a:p>
            <a:pPr marL="0" indent="0" algn="l">
              <a:lnSpc>
                <a:spcPts val="2850"/>
              </a:lnSpc>
              <a:buNone/>
            </a:pPr>
            <a:r>
              <a:rPr lang="en-US" sz="2000" dirty="0">
                <a:solidFill>
                  <a:srgbClr val="DAD8E9"/>
                </a:solidFill>
                <a:latin typeface="Mukta Light" pitchFamily="34" charset="0"/>
                <a:ea typeface="Mukta Light" pitchFamily="34" charset="-122"/>
                <a:cs typeface="Mukta Light" pitchFamily="34" charset="-120"/>
              </a:rPr>
              <a:t>Tổng quan về môn học và lý do chọn đề tài mô phỏng Cloud.</a:t>
            </a:r>
            <a:endParaRPr lang="en-US" sz="2000" dirty="0"/>
          </a:p>
        </p:txBody>
      </p:sp>
      <p:sp>
        <p:nvSpPr>
          <p:cNvPr id="7" name="Text 5"/>
          <p:cNvSpPr/>
          <p:nvPr/>
        </p:nvSpPr>
        <p:spPr>
          <a:xfrm>
            <a:off x="7428428" y="1980962"/>
            <a:ext cx="226576" cy="283131"/>
          </a:xfrm>
          <a:prstGeom prst="rect">
            <a:avLst/>
          </a:prstGeom>
          <a:noFill/>
          <a:ln/>
        </p:spPr>
        <p:txBody>
          <a:bodyPr wrap="none" lIns="0" tIns="0" rIns="0" bIns="0" rtlCol="0" anchor="t"/>
          <a:lstStyle/>
          <a:p>
            <a:pPr marL="0" indent="0" algn="l">
              <a:lnSpc>
                <a:spcPts val="2850"/>
              </a:lnSpc>
              <a:buNone/>
            </a:pPr>
            <a:r>
              <a:rPr lang="en-US" sz="2000" dirty="0">
                <a:solidFill>
                  <a:srgbClr val="DAD8E9"/>
                </a:solidFill>
                <a:latin typeface="Prompt Light" pitchFamily="34" charset="0"/>
                <a:ea typeface="Prompt Light" pitchFamily="34" charset="-122"/>
                <a:cs typeface="Prompt Light" pitchFamily="34" charset="-120"/>
              </a:rPr>
              <a:t>02</a:t>
            </a:r>
            <a:endParaRPr lang="en-US" sz="2000" dirty="0"/>
          </a:p>
        </p:txBody>
      </p:sp>
      <p:sp>
        <p:nvSpPr>
          <p:cNvPr id="8" name="Shape 6"/>
          <p:cNvSpPr/>
          <p:nvPr/>
        </p:nvSpPr>
        <p:spPr>
          <a:xfrm>
            <a:off x="7428428" y="2335411"/>
            <a:ext cx="6320909" cy="30480"/>
          </a:xfrm>
          <a:prstGeom prst="rect">
            <a:avLst/>
          </a:prstGeom>
          <a:solidFill>
            <a:srgbClr val="A95B95"/>
          </a:solidFill>
          <a:ln/>
        </p:spPr>
      </p:sp>
      <p:sp>
        <p:nvSpPr>
          <p:cNvPr id="9" name="Text 7"/>
          <p:cNvSpPr/>
          <p:nvPr/>
        </p:nvSpPr>
        <p:spPr>
          <a:xfrm>
            <a:off x="7428428" y="2509599"/>
            <a:ext cx="4830366" cy="314682"/>
          </a:xfrm>
          <a:prstGeom prst="rect">
            <a:avLst/>
          </a:prstGeom>
          <a:noFill/>
          <a:ln/>
        </p:spPr>
        <p:txBody>
          <a:bodyPr wrap="none" lIns="0" tIns="0" rIns="0" bIns="0" rtlCol="0" anchor="t"/>
          <a:lstStyle/>
          <a:p>
            <a:pPr marL="0" indent="0" algn="l">
              <a:lnSpc>
                <a:spcPts val="2450"/>
              </a:lnSpc>
              <a:buNone/>
            </a:pPr>
            <a:r>
              <a:rPr lang="en-US" sz="2400" dirty="0">
                <a:solidFill>
                  <a:srgbClr val="DAD8E9"/>
                </a:solidFill>
                <a:latin typeface="Prompt Medium" pitchFamily="34" charset="0"/>
                <a:ea typeface="Prompt Medium" pitchFamily="34" charset="-122"/>
                <a:cs typeface="Prompt Medium" pitchFamily="34" charset="-120"/>
              </a:rPr>
              <a:t>Cơ Sở Lý Thuyết về Cloud &amp; MiniCloud</a:t>
            </a:r>
            <a:endParaRPr lang="en-US" sz="2400" dirty="0"/>
          </a:p>
        </p:txBody>
      </p:sp>
      <p:sp>
        <p:nvSpPr>
          <p:cNvPr id="10" name="Text 8"/>
          <p:cNvSpPr/>
          <p:nvPr/>
        </p:nvSpPr>
        <p:spPr>
          <a:xfrm>
            <a:off x="7428428" y="2960132"/>
            <a:ext cx="6320909" cy="362426"/>
          </a:xfrm>
          <a:prstGeom prst="rect">
            <a:avLst/>
          </a:prstGeom>
          <a:noFill/>
          <a:ln/>
        </p:spPr>
        <p:txBody>
          <a:bodyPr wrap="none" lIns="0" tIns="0" rIns="0" bIns="0" rtlCol="0" anchor="t"/>
          <a:lstStyle/>
          <a:p>
            <a:pPr marL="0" indent="0" algn="l">
              <a:lnSpc>
                <a:spcPts val="2850"/>
              </a:lnSpc>
              <a:buNone/>
            </a:pPr>
            <a:r>
              <a:rPr lang="en-US" sz="2000" dirty="0">
                <a:solidFill>
                  <a:srgbClr val="DAD8E9"/>
                </a:solidFill>
                <a:latin typeface="Mukta Light" pitchFamily="34" charset="0"/>
                <a:ea typeface="Mukta Light" pitchFamily="34" charset="-122"/>
                <a:cs typeface="Mukta Light" pitchFamily="34" charset="-120"/>
              </a:rPr>
              <a:t>Các khái niệm cốt lõi của điện toán đám mây và mô hình MiniCloud.</a:t>
            </a:r>
            <a:endParaRPr lang="en-US" sz="2000" dirty="0"/>
          </a:p>
        </p:txBody>
      </p:sp>
      <p:sp>
        <p:nvSpPr>
          <p:cNvPr id="11" name="Text 9"/>
          <p:cNvSpPr/>
          <p:nvPr/>
        </p:nvSpPr>
        <p:spPr>
          <a:xfrm>
            <a:off x="881063" y="3719036"/>
            <a:ext cx="226576" cy="283131"/>
          </a:xfrm>
          <a:prstGeom prst="rect">
            <a:avLst/>
          </a:prstGeom>
          <a:noFill/>
          <a:ln/>
        </p:spPr>
        <p:txBody>
          <a:bodyPr wrap="none" lIns="0" tIns="0" rIns="0" bIns="0" rtlCol="0" anchor="t"/>
          <a:lstStyle/>
          <a:p>
            <a:pPr marL="0" indent="0" algn="l">
              <a:lnSpc>
                <a:spcPts val="2850"/>
              </a:lnSpc>
              <a:buNone/>
            </a:pPr>
            <a:r>
              <a:rPr lang="en-US" sz="2000" dirty="0">
                <a:solidFill>
                  <a:srgbClr val="DAD8E9"/>
                </a:solidFill>
                <a:latin typeface="Prompt Light" pitchFamily="34" charset="0"/>
                <a:ea typeface="Prompt Light" pitchFamily="34" charset="-122"/>
                <a:cs typeface="Prompt Light" pitchFamily="34" charset="-120"/>
              </a:rPr>
              <a:t>03</a:t>
            </a:r>
            <a:endParaRPr lang="en-US" sz="2000" dirty="0"/>
          </a:p>
        </p:txBody>
      </p:sp>
      <p:sp>
        <p:nvSpPr>
          <p:cNvPr id="12" name="Shape 10"/>
          <p:cNvSpPr/>
          <p:nvPr/>
        </p:nvSpPr>
        <p:spPr>
          <a:xfrm>
            <a:off x="881063" y="4073485"/>
            <a:ext cx="6320790" cy="30480"/>
          </a:xfrm>
          <a:prstGeom prst="rect">
            <a:avLst/>
          </a:prstGeom>
          <a:solidFill>
            <a:srgbClr val="A95B95"/>
          </a:solidFill>
          <a:ln/>
        </p:spPr>
      </p:sp>
      <p:sp>
        <p:nvSpPr>
          <p:cNvPr id="13" name="Text 11"/>
          <p:cNvSpPr/>
          <p:nvPr/>
        </p:nvSpPr>
        <p:spPr>
          <a:xfrm>
            <a:off x="881063" y="4247674"/>
            <a:ext cx="4728210" cy="314682"/>
          </a:xfrm>
          <a:prstGeom prst="rect">
            <a:avLst/>
          </a:prstGeom>
          <a:noFill/>
          <a:ln/>
        </p:spPr>
        <p:txBody>
          <a:bodyPr wrap="none" lIns="0" tIns="0" rIns="0" bIns="0" rtlCol="0" anchor="t"/>
          <a:lstStyle/>
          <a:p>
            <a:pPr marL="0" indent="0" algn="l">
              <a:lnSpc>
                <a:spcPts val="2450"/>
              </a:lnSpc>
              <a:buNone/>
            </a:pPr>
            <a:r>
              <a:rPr lang="en-US" sz="2400" dirty="0">
                <a:solidFill>
                  <a:srgbClr val="DAD8E9"/>
                </a:solidFill>
                <a:latin typeface="Prompt Medium" pitchFamily="34" charset="0"/>
                <a:ea typeface="Prompt Medium" pitchFamily="34" charset="-122"/>
                <a:cs typeface="Prompt Medium" pitchFamily="34" charset="-120"/>
              </a:rPr>
              <a:t>Kiến Trúc MyMiniCloud và Thành Phần</a:t>
            </a:r>
            <a:endParaRPr lang="en-US" sz="2400" dirty="0"/>
          </a:p>
        </p:txBody>
      </p:sp>
      <p:sp>
        <p:nvSpPr>
          <p:cNvPr id="14" name="Text 12"/>
          <p:cNvSpPr/>
          <p:nvPr/>
        </p:nvSpPr>
        <p:spPr>
          <a:xfrm>
            <a:off x="881063" y="4698206"/>
            <a:ext cx="6320790" cy="362426"/>
          </a:xfrm>
          <a:prstGeom prst="rect">
            <a:avLst/>
          </a:prstGeom>
          <a:noFill/>
          <a:ln/>
        </p:spPr>
        <p:txBody>
          <a:bodyPr wrap="none" lIns="0" tIns="0" rIns="0" bIns="0" rtlCol="0" anchor="t"/>
          <a:lstStyle/>
          <a:p>
            <a:pPr marL="0" indent="0" algn="l">
              <a:lnSpc>
                <a:spcPts val="2850"/>
              </a:lnSpc>
              <a:buNone/>
            </a:pPr>
            <a:r>
              <a:rPr lang="en-US" sz="2000" dirty="0">
                <a:solidFill>
                  <a:srgbClr val="DAD8E9"/>
                </a:solidFill>
                <a:latin typeface="Mukta Light" pitchFamily="34" charset="0"/>
                <a:ea typeface="Mukta Light" pitchFamily="34" charset="-122"/>
                <a:cs typeface="Mukta Light" pitchFamily="34" charset="-120"/>
              </a:rPr>
              <a:t>Phân tích cấu trúc và các dịch vụ tạo nên hệ thống.</a:t>
            </a:r>
            <a:endParaRPr lang="en-US" sz="2000" dirty="0"/>
          </a:p>
        </p:txBody>
      </p:sp>
      <p:sp>
        <p:nvSpPr>
          <p:cNvPr id="15" name="Text 13"/>
          <p:cNvSpPr/>
          <p:nvPr/>
        </p:nvSpPr>
        <p:spPr>
          <a:xfrm>
            <a:off x="7428428" y="3719036"/>
            <a:ext cx="226576" cy="283131"/>
          </a:xfrm>
          <a:prstGeom prst="rect">
            <a:avLst/>
          </a:prstGeom>
          <a:noFill/>
          <a:ln/>
        </p:spPr>
        <p:txBody>
          <a:bodyPr wrap="none" lIns="0" tIns="0" rIns="0" bIns="0" rtlCol="0" anchor="t"/>
          <a:lstStyle/>
          <a:p>
            <a:pPr marL="0" indent="0" algn="l">
              <a:lnSpc>
                <a:spcPts val="2850"/>
              </a:lnSpc>
              <a:buNone/>
            </a:pPr>
            <a:r>
              <a:rPr lang="en-US" sz="2000" dirty="0">
                <a:solidFill>
                  <a:srgbClr val="DAD8E9"/>
                </a:solidFill>
                <a:latin typeface="Prompt Light" pitchFamily="34" charset="0"/>
                <a:ea typeface="Prompt Light" pitchFamily="34" charset="-122"/>
                <a:cs typeface="Prompt Light" pitchFamily="34" charset="-120"/>
              </a:rPr>
              <a:t>04</a:t>
            </a:r>
            <a:endParaRPr lang="en-US" sz="2000" dirty="0"/>
          </a:p>
        </p:txBody>
      </p:sp>
      <p:sp>
        <p:nvSpPr>
          <p:cNvPr id="16" name="Shape 14"/>
          <p:cNvSpPr/>
          <p:nvPr/>
        </p:nvSpPr>
        <p:spPr>
          <a:xfrm>
            <a:off x="7428428" y="4073485"/>
            <a:ext cx="6320909" cy="30480"/>
          </a:xfrm>
          <a:prstGeom prst="rect">
            <a:avLst/>
          </a:prstGeom>
          <a:solidFill>
            <a:srgbClr val="A95B95"/>
          </a:solidFill>
          <a:ln/>
        </p:spPr>
      </p:sp>
      <p:sp>
        <p:nvSpPr>
          <p:cNvPr id="17" name="Text 15"/>
          <p:cNvSpPr/>
          <p:nvPr/>
        </p:nvSpPr>
        <p:spPr>
          <a:xfrm>
            <a:off x="7428428" y="4247674"/>
            <a:ext cx="4760119" cy="314682"/>
          </a:xfrm>
          <a:prstGeom prst="rect">
            <a:avLst/>
          </a:prstGeom>
          <a:noFill/>
          <a:ln/>
        </p:spPr>
        <p:txBody>
          <a:bodyPr wrap="none" lIns="0" tIns="0" rIns="0" bIns="0" rtlCol="0" anchor="t"/>
          <a:lstStyle/>
          <a:p>
            <a:pPr marL="0" indent="0" algn="l">
              <a:lnSpc>
                <a:spcPts val="2450"/>
              </a:lnSpc>
              <a:buNone/>
            </a:pPr>
            <a:r>
              <a:rPr lang="en-US" sz="2400" dirty="0">
                <a:solidFill>
                  <a:srgbClr val="DAD8E9"/>
                </a:solidFill>
                <a:latin typeface="Prompt Medium" pitchFamily="34" charset="0"/>
                <a:ea typeface="Prompt Medium" pitchFamily="34" charset="-122"/>
                <a:cs typeface="Prompt Medium" pitchFamily="34" charset="-120"/>
              </a:rPr>
              <a:t>Docker, Docker-Compose &amp; Cloud-Net</a:t>
            </a:r>
            <a:endParaRPr lang="en-US" sz="2400" dirty="0"/>
          </a:p>
        </p:txBody>
      </p:sp>
      <p:sp>
        <p:nvSpPr>
          <p:cNvPr id="18" name="Text 16"/>
          <p:cNvSpPr/>
          <p:nvPr/>
        </p:nvSpPr>
        <p:spPr>
          <a:xfrm>
            <a:off x="7428428" y="4698206"/>
            <a:ext cx="6320909" cy="362426"/>
          </a:xfrm>
          <a:prstGeom prst="rect">
            <a:avLst/>
          </a:prstGeom>
          <a:noFill/>
          <a:ln/>
        </p:spPr>
        <p:txBody>
          <a:bodyPr wrap="none" lIns="0" tIns="0" rIns="0" bIns="0" rtlCol="0" anchor="t"/>
          <a:lstStyle/>
          <a:p>
            <a:pPr marL="0" indent="0" algn="l">
              <a:lnSpc>
                <a:spcPts val="2850"/>
              </a:lnSpc>
              <a:buNone/>
            </a:pPr>
            <a:r>
              <a:rPr lang="en-US" sz="2000" dirty="0">
                <a:solidFill>
                  <a:srgbClr val="DAD8E9"/>
                </a:solidFill>
                <a:latin typeface="Mukta Light" pitchFamily="34" charset="0"/>
                <a:ea typeface="Mukta Light" pitchFamily="34" charset="-122"/>
                <a:cs typeface="Mukta Light" pitchFamily="34" charset="-120"/>
              </a:rPr>
              <a:t>Vai trò của container hóa và mạng nội bộ trong MyMiniCloud.</a:t>
            </a:r>
            <a:endParaRPr lang="en-US" sz="2000" dirty="0"/>
          </a:p>
        </p:txBody>
      </p:sp>
      <p:sp>
        <p:nvSpPr>
          <p:cNvPr id="19" name="Text 17"/>
          <p:cNvSpPr/>
          <p:nvPr/>
        </p:nvSpPr>
        <p:spPr>
          <a:xfrm>
            <a:off x="881063" y="5457111"/>
            <a:ext cx="226576" cy="283131"/>
          </a:xfrm>
          <a:prstGeom prst="rect">
            <a:avLst/>
          </a:prstGeom>
          <a:noFill/>
          <a:ln/>
        </p:spPr>
        <p:txBody>
          <a:bodyPr wrap="none" lIns="0" tIns="0" rIns="0" bIns="0" rtlCol="0" anchor="t"/>
          <a:lstStyle/>
          <a:p>
            <a:pPr marL="0" indent="0" algn="l">
              <a:lnSpc>
                <a:spcPts val="2850"/>
              </a:lnSpc>
              <a:buNone/>
            </a:pPr>
            <a:r>
              <a:rPr lang="en-US" sz="2000" dirty="0">
                <a:solidFill>
                  <a:srgbClr val="DAD8E9"/>
                </a:solidFill>
                <a:latin typeface="Prompt Light" pitchFamily="34" charset="0"/>
                <a:ea typeface="Prompt Light" pitchFamily="34" charset="-122"/>
                <a:cs typeface="Prompt Light" pitchFamily="34" charset="-120"/>
              </a:rPr>
              <a:t>05</a:t>
            </a:r>
            <a:endParaRPr lang="en-US" sz="2000" dirty="0"/>
          </a:p>
        </p:txBody>
      </p:sp>
      <p:sp>
        <p:nvSpPr>
          <p:cNvPr id="20" name="Shape 18"/>
          <p:cNvSpPr/>
          <p:nvPr/>
        </p:nvSpPr>
        <p:spPr>
          <a:xfrm>
            <a:off x="881063" y="5811560"/>
            <a:ext cx="6320790" cy="30480"/>
          </a:xfrm>
          <a:prstGeom prst="rect">
            <a:avLst/>
          </a:prstGeom>
          <a:solidFill>
            <a:srgbClr val="A95B95"/>
          </a:solidFill>
          <a:ln/>
        </p:spPr>
      </p:sp>
      <p:sp>
        <p:nvSpPr>
          <p:cNvPr id="21" name="Text 19"/>
          <p:cNvSpPr/>
          <p:nvPr/>
        </p:nvSpPr>
        <p:spPr>
          <a:xfrm>
            <a:off x="881063" y="5985748"/>
            <a:ext cx="3958709" cy="314682"/>
          </a:xfrm>
          <a:prstGeom prst="rect">
            <a:avLst/>
          </a:prstGeom>
          <a:noFill/>
          <a:ln/>
        </p:spPr>
        <p:txBody>
          <a:bodyPr wrap="none" lIns="0" tIns="0" rIns="0" bIns="0" rtlCol="0" anchor="t"/>
          <a:lstStyle/>
          <a:p>
            <a:pPr marL="0" indent="0" algn="l">
              <a:lnSpc>
                <a:spcPts val="2450"/>
              </a:lnSpc>
              <a:buNone/>
            </a:pPr>
            <a:r>
              <a:rPr lang="en-US" sz="2400" dirty="0">
                <a:solidFill>
                  <a:srgbClr val="DAD8E9"/>
                </a:solidFill>
                <a:latin typeface="Prompt Medium" pitchFamily="34" charset="0"/>
                <a:ea typeface="Prompt Medium" pitchFamily="34" charset="-122"/>
                <a:cs typeface="Prompt Medium" pitchFamily="34" charset="-120"/>
              </a:rPr>
              <a:t>Các Luồng Hoạt Động Tiêu Biểu</a:t>
            </a:r>
            <a:endParaRPr lang="en-US" sz="2400" dirty="0"/>
          </a:p>
        </p:txBody>
      </p:sp>
      <p:sp>
        <p:nvSpPr>
          <p:cNvPr id="22" name="Text 20"/>
          <p:cNvSpPr/>
          <p:nvPr/>
        </p:nvSpPr>
        <p:spPr>
          <a:xfrm>
            <a:off x="881063" y="6436281"/>
            <a:ext cx="6320790" cy="362426"/>
          </a:xfrm>
          <a:prstGeom prst="rect">
            <a:avLst/>
          </a:prstGeom>
          <a:noFill/>
          <a:ln/>
        </p:spPr>
        <p:txBody>
          <a:bodyPr wrap="none" lIns="0" tIns="0" rIns="0" bIns="0" rtlCol="0" anchor="t"/>
          <a:lstStyle/>
          <a:p>
            <a:pPr marL="0" indent="0" algn="l">
              <a:lnSpc>
                <a:spcPts val="2850"/>
              </a:lnSpc>
              <a:buNone/>
            </a:pPr>
            <a:r>
              <a:rPr lang="en-US" sz="2000" dirty="0">
                <a:solidFill>
                  <a:srgbClr val="DAD8E9"/>
                </a:solidFill>
                <a:latin typeface="Mukta Light" pitchFamily="34" charset="0"/>
                <a:ea typeface="Mukta Light" pitchFamily="34" charset="-122"/>
                <a:cs typeface="Mukta Light" pitchFamily="34" charset="-120"/>
              </a:rPr>
              <a:t>Minh họa cách các thành phần tương tác trong hệ thống.</a:t>
            </a:r>
            <a:endParaRPr lang="en-US" sz="2000" dirty="0"/>
          </a:p>
        </p:txBody>
      </p:sp>
      <p:sp>
        <p:nvSpPr>
          <p:cNvPr id="23" name="Text 21"/>
          <p:cNvSpPr/>
          <p:nvPr/>
        </p:nvSpPr>
        <p:spPr>
          <a:xfrm>
            <a:off x="7428428" y="5457111"/>
            <a:ext cx="226576" cy="283131"/>
          </a:xfrm>
          <a:prstGeom prst="rect">
            <a:avLst/>
          </a:prstGeom>
          <a:noFill/>
          <a:ln/>
        </p:spPr>
        <p:txBody>
          <a:bodyPr wrap="none" lIns="0" tIns="0" rIns="0" bIns="0" rtlCol="0" anchor="t"/>
          <a:lstStyle/>
          <a:p>
            <a:pPr marL="0" indent="0" algn="l">
              <a:lnSpc>
                <a:spcPts val="2850"/>
              </a:lnSpc>
              <a:buNone/>
            </a:pPr>
            <a:r>
              <a:rPr lang="en-US" sz="2000" dirty="0">
                <a:solidFill>
                  <a:srgbClr val="DAD8E9"/>
                </a:solidFill>
                <a:latin typeface="Prompt Light" pitchFamily="34" charset="0"/>
                <a:ea typeface="Prompt Light" pitchFamily="34" charset="-122"/>
                <a:cs typeface="Prompt Light" pitchFamily="34" charset="-120"/>
              </a:rPr>
              <a:t>06</a:t>
            </a:r>
            <a:endParaRPr lang="en-US" sz="2000" dirty="0"/>
          </a:p>
        </p:txBody>
      </p:sp>
      <p:sp>
        <p:nvSpPr>
          <p:cNvPr id="24" name="Shape 22"/>
          <p:cNvSpPr/>
          <p:nvPr/>
        </p:nvSpPr>
        <p:spPr>
          <a:xfrm>
            <a:off x="7428428" y="5811560"/>
            <a:ext cx="6320909" cy="30480"/>
          </a:xfrm>
          <a:prstGeom prst="rect">
            <a:avLst/>
          </a:prstGeom>
          <a:solidFill>
            <a:srgbClr val="A95B95"/>
          </a:solidFill>
          <a:ln/>
        </p:spPr>
      </p:sp>
      <p:sp>
        <p:nvSpPr>
          <p:cNvPr id="25" name="Text 23"/>
          <p:cNvSpPr/>
          <p:nvPr/>
        </p:nvSpPr>
        <p:spPr>
          <a:xfrm>
            <a:off x="7428428" y="5985748"/>
            <a:ext cx="5249228" cy="314682"/>
          </a:xfrm>
          <a:prstGeom prst="rect">
            <a:avLst/>
          </a:prstGeom>
          <a:noFill/>
          <a:ln/>
        </p:spPr>
        <p:txBody>
          <a:bodyPr wrap="none" lIns="0" tIns="0" rIns="0" bIns="0" rtlCol="0" anchor="t"/>
          <a:lstStyle/>
          <a:p>
            <a:pPr marL="0" indent="0" algn="l">
              <a:lnSpc>
                <a:spcPts val="2450"/>
              </a:lnSpc>
              <a:buNone/>
            </a:pPr>
            <a:r>
              <a:rPr lang="en-US" sz="2400" dirty="0">
                <a:solidFill>
                  <a:srgbClr val="DAD8E9"/>
                </a:solidFill>
                <a:latin typeface="Prompt Medium" pitchFamily="34" charset="0"/>
                <a:ea typeface="Prompt Medium" pitchFamily="34" charset="-122"/>
                <a:cs typeface="Prompt Medium" pitchFamily="34" charset="-120"/>
              </a:rPr>
              <a:t>Kết Quả, Đánh Giá, Khó Khăn &amp; Phát Triển</a:t>
            </a:r>
            <a:endParaRPr lang="en-US" sz="2400" dirty="0"/>
          </a:p>
        </p:txBody>
      </p:sp>
      <p:sp>
        <p:nvSpPr>
          <p:cNvPr id="26" name="Text 24"/>
          <p:cNvSpPr/>
          <p:nvPr/>
        </p:nvSpPr>
        <p:spPr>
          <a:xfrm>
            <a:off x="7428428" y="6436281"/>
            <a:ext cx="6320909" cy="724853"/>
          </a:xfrm>
          <a:prstGeom prst="rect">
            <a:avLst/>
          </a:prstGeom>
          <a:noFill/>
          <a:ln/>
        </p:spPr>
        <p:txBody>
          <a:bodyPr wrap="square" lIns="0" tIns="0" rIns="0" bIns="0" rtlCol="0" anchor="t"/>
          <a:lstStyle/>
          <a:p>
            <a:pPr marL="0" indent="0" algn="l">
              <a:lnSpc>
                <a:spcPts val="2850"/>
              </a:lnSpc>
              <a:buNone/>
            </a:pPr>
            <a:r>
              <a:rPr lang="en-US" sz="2000" dirty="0">
                <a:solidFill>
                  <a:srgbClr val="DAD8E9"/>
                </a:solidFill>
                <a:latin typeface="Mukta Light" pitchFamily="34" charset="0"/>
                <a:ea typeface="Mukta Light" pitchFamily="34" charset="-122"/>
                <a:cs typeface="Mukta Light" pitchFamily="34" charset="-120"/>
              </a:rPr>
              <a:t>Tổng hợp những gì đã đạt được, bài học kinh nghiệm và định hướng tương lai.</a:t>
            </a:r>
            <a:endParaRPr lang="en-US" sz="2000" dirty="0"/>
          </a:p>
        </p:txBody>
      </p:sp>
      <p:pic>
        <p:nvPicPr>
          <p:cNvPr id="32" name="Picture 31">
            <a:extLst>
              <a:ext uri="{FF2B5EF4-FFF2-40B4-BE49-F238E27FC236}">
                <a16:creationId xmlns:a16="http://schemas.microsoft.com/office/drawing/2014/main" id="{22ED4D99-CCBB-4D64-A9A2-D526B2CBB73B}"/>
              </a:ext>
            </a:extLst>
          </p:cNvPr>
          <p:cNvPicPr>
            <a:picLocks noChangeAspect="1"/>
          </p:cNvPicPr>
          <p:nvPr/>
        </p:nvPicPr>
        <p:blipFill>
          <a:blip r:embed="rId3"/>
          <a:stretch>
            <a:fillRect/>
          </a:stretch>
        </p:blipFill>
        <p:spPr>
          <a:xfrm>
            <a:off x="11409015" y="6798707"/>
            <a:ext cx="4680644" cy="2270688"/>
          </a:xfrm>
          <a:prstGeom prst="rect">
            <a:avLst/>
          </a:prstGeom>
        </p:spPr>
      </p:pic>
      <p:pic>
        <p:nvPicPr>
          <p:cNvPr id="33" name="Picture 32">
            <a:extLst>
              <a:ext uri="{FF2B5EF4-FFF2-40B4-BE49-F238E27FC236}">
                <a16:creationId xmlns:a16="http://schemas.microsoft.com/office/drawing/2014/main" id="{CCC8932C-C611-42B1-8F9E-D470EB3C0B44}"/>
              </a:ext>
            </a:extLst>
          </p:cNvPr>
          <p:cNvPicPr>
            <a:picLocks noChangeAspect="1"/>
          </p:cNvPicPr>
          <p:nvPr/>
        </p:nvPicPr>
        <p:blipFill>
          <a:blip r:embed="rId4"/>
          <a:stretch>
            <a:fillRect/>
          </a:stretch>
        </p:blipFill>
        <p:spPr>
          <a:xfrm>
            <a:off x="0" y="0"/>
            <a:ext cx="1786617" cy="98796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2438929" y="851641"/>
            <a:ext cx="7693819" cy="629364"/>
          </a:xfrm>
          <a:prstGeom prst="rect">
            <a:avLst/>
          </a:prstGeom>
          <a:noFill/>
          <a:ln/>
        </p:spPr>
        <p:txBody>
          <a:bodyPr wrap="none" lIns="0" tIns="0" rIns="0" bIns="0" rtlCol="0" anchor="t"/>
          <a:lstStyle/>
          <a:p>
            <a:pPr marL="0" indent="0" algn="l">
              <a:lnSpc>
                <a:spcPts val="4950"/>
              </a:lnSpc>
              <a:buNone/>
            </a:pPr>
            <a:r>
              <a:rPr lang="en-US" sz="4400" dirty="0">
                <a:solidFill>
                  <a:srgbClr val="C6BFEE"/>
                </a:solidFill>
                <a:latin typeface="Prompt Medium" pitchFamily="34" charset="0"/>
                <a:ea typeface="Prompt Medium" pitchFamily="34" charset="-122"/>
                <a:cs typeface="Prompt Medium" pitchFamily="34" charset="-120"/>
              </a:rPr>
              <a:t>Bối Cảnh và Lý Do Chọn Đề Tài</a:t>
            </a:r>
            <a:endParaRPr lang="en-US" sz="4400" dirty="0"/>
          </a:p>
        </p:txBody>
      </p:sp>
      <p:sp>
        <p:nvSpPr>
          <p:cNvPr id="3" name="Text 1"/>
          <p:cNvSpPr/>
          <p:nvPr/>
        </p:nvSpPr>
        <p:spPr>
          <a:xfrm>
            <a:off x="881063" y="1960483"/>
            <a:ext cx="7499866" cy="1449705"/>
          </a:xfrm>
          <a:prstGeom prst="rect">
            <a:avLst/>
          </a:prstGeom>
          <a:noFill/>
          <a:ln/>
        </p:spPr>
        <p:txBody>
          <a:bodyPr wrap="square" lIns="0" tIns="0" rIns="0" bIns="0" rtlCol="0" anchor="t"/>
          <a:lstStyle/>
          <a:p>
            <a:pPr marL="0" indent="0" algn="l">
              <a:lnSpc>
                <a:spcPts val="2850"/>
              </a:lnSpc>
              <a:buNone/>
            </a:pPr>
            <a:r>
              <a:rPr lang="en-US" sz="2000" dirty="0">
                <a:solidFill>
                  <a:srgbClr val="DAD8E9"/>
                </a:solidFill>
                <a:latin typeface="Mukta Light" pitchFamily="34" charset="0"/>
                <a:ea typeface="Mukta Light" pitchFamily="34" charset="-122"/>
                <a:cs typeface="Mukta Light" pitchFamily="34" charset="-120"/>
              </a:rPr>
              <a:t>Điện toán đám mây (Cloud Computing) đã trở thành hạ tầng cốt lõi cho hầu hết các hệ thống hiện đại, từ ứng dụng web đến các dịch vụ doanh nghiệp quy mô lớn. Tuy nhiên, việc trực tiếp làm việc với các dịch vụ đám mây công cộng (như AWS, Azure, GCP) thường đi kèm với những hạn chế đáng kể.</a:t>
            </a:r>
            <a:endParaRPr lang="en-US" sz="2000" dirty="0"/>
          </a:p>
        </p:txBody>
      </p:sp>
      <p:sp>
        <p:nvSpPr>
          <p:cNvPr id="4" name="Text 2"/>
          <p:cNvSpPr/>
          <p:nvPr/>
        </p:nvSpPr>
        <p:spPr>
          <a:xfrm>
            <a:off x="893308" y="3889666"/>
            <a:ext cx="7499866" cy="362426"/>
          </a:xfrm>
          <a:prstGeom prst="rect">
            <a:avLst/>
          </a:prstGeom>
          <a:noFill/>
          <a:ln/>
        </p:spPr>
        <p:txBody>
          <a:bodyPr wrap="none" lIns="0" tIns="0" rIns="0" bIns="0" rtlCol="0" anchor="t"/>
          <a:lstStyle/>
          <a:p>
            <a:pPr marL="342900" indent="-342900" algn="l">
              <a:lnSpc>
                <a:spcPts val="2850"/>
              </a:lnSpc>
              <a:buSzPct val="100000"/>
              <a:buChar char="•"/>
            </a:pPr>
            <a:r>
              <a:rPr lang="en-US" sz="2000" dirty="0">
                <a:solidFill>
                  <a:srgbClr val="DAD8E9"/>
                </a:solidFill>
                <a:latin typeface="Mukta Light" pitchFamily="34" charset="0"/>
                <a:ea typeface="Mukta Light" pitchFamily="34" charset="-122"/>
                <a:cs typeface="Mukta Light" pitchFamily="34" charset="-120"/>
              </a:rPr>
              <a:t>Chi phí vận hành có thể rất cao.</a:t>
            </a:r>
            <a:endParaRPr lang="en-US" sz="2000" dirty="0"/>
          </a:p>
        </p:txBody>
      </p:sp>
      <p:sp>
        <p:nvSpPr>
          <p:cNvPr id="5" name="Text 3"/>
          <p:cNvSpPr/>
          <p:nvPr/>
        </p:nvSpPr>
        <p:spPr>
          <a:xfrm>
            <a:off x="893308" y="4423723"/>
            <a:ext cx="7499866" cy="362426"/>
          </a:xfrm>
          <a:prstGeom prst="rect">
            <a:avLst/>
          </a:prstGeom>
          <a:noFill/>
          <a:ln/>
        </p:spPr>
        <p:txBody>
          <a:bodyPr wrap="none" lIns="0" tIns="0" rIns="0" bIns="0" rtlCol="0" anchor="t"/>
          <a:lstStyle/>
          <a:p>
            <a:pPr marL="342900" indent="-342900" algn="l">
              <a:lnSpc>
                <a:spcPts val="2850"/>
              </a:lnSpc>
              <a:buSzPct val="100000"/>
              <a:buChar char="•"/>
            </a:pPr>
            <a:r>
              <a:rPr lang="en-US" sz="2000" dirty="0">
                <a:solidFill>
                  <a:srgbClr val="DAD8E9"/>
                </a:solidFill>
                <a:latin typeface="Mukta Light" pitchFamily="34" charset="0"/>
                <a:ea typeface="Mukta Light" pitchFamily="34" charset="-122"/>
                <a:cs typeface="Mukta Light" pitchFamily="34" charset="-120"/>
              </a:rPr>
              <a:t>Độ phức tạp trong cấu hình và quản lý.</a:t>
            </a:r>
            <a:endParaRPr lang="en-US" sz="2000" dirty="0"/>
          </a:p>
        </p:txBody>
      </p:sp>
      <p:sp>
        <p:nvSpPr>
          <p:cNvPr id="6" name="Text 4"/>
          <p:cNvSpPr/>
          <p:nvPr/>
        </p:nvSpPr>
        <p:spPr>
          <a:xfrm>
            <a:off x="893308" y="4983842"/>
            <a:ext cx="7499866" cy="724853"/>
          </a:xfrm>
          <a:prstGeom prst="rect">
            <a:avLst/>
          </a:prstGeom>
          <a:noFill/>
          <a:ln/>
        </p:spPr>
        <p:txBody>
          <a:bodyPr wrap="square" lIns="0" tIns="0" rIns="0" bIns="0" rtlCol="0" anchor="t"/>
          <a:lstStyle/>
          <a:p>
            <a:pPr marL="342900" indent="-342900" algn="l">
              <a:lnSpc>
                <a:spcPts val="2850"/>
              </a:lnSpc>
              <a:buSzPct val="100000"/>
              <a:buChar char="•"/>
            </a:pPr>
            <a:r>
              <a:rPr lang="en-US" sz="2000" dirty="0">
                <a:solidFill>
                  <a:srgbClr val="DAD8E9"/>
                </a:solidFill>
                <a:latin typeface="Mukta Light" pitchFamily="34" charset="0"/>
                <a:ea typeface="Mukta Light" pitchFamily="34" charset="-122"/>
                <a:cs typeface="Mukta Light" pitchFamily="34" charset="-120"/>
              </a:rPr>
              <a:t>Khó khăn trong việc quan sát chi tiết cấu trúc bên trong và cơ chế hoạt động ở mức độ sâu.</a:t>
            </a:r>
            <a:endParaRPr lang="en-US" sz="2000" dirty="0"/>
          </a:p>
        </p:txBody>
      </p:sp>
      <p:sp>
        <p:nvSpPr>
          <p:cNvPr id="7" name="Text 5"/>
          <p:cNvSpPr/>
          <p:nvPr/>
        </p:nvSpPr>
        <p:spPr>
          <a:xfrm>
            <a:off x="881063" y="5777062"/>
            <a:ext cx="7499866" cy="1812131"/>
          </a:xfrm>
          <a:prstGeom prst="rect">
            <a:avLst/>
          </a:prstGeom>
          <a:noFill/>
          <a:ln/>
        </p:spPr>
        <p:txBody>
          <a:bodyPr wrap="square" lIns="0" tIns="0" rIns="0" bIns="0" rtlCol="0" anchor="t"/>
          <a:lstStyle/>
          <a:p>
            <a:pPr marL="0" indent="0" algn="l">
              <a:lnSpc>
                <a:spcPts val="2850"/>
              </a:lnSpc>
              <a:buNone/>
            </a:pPr>
            <a:r>
              <a:rPr lang="en-US" sz="2000" dirty="0">
                <a:solidFill>
                  <a:srgbClr val="DAD8E9"/>
                </a:solidFill>
                <a:latin typeface="Mukta Light" pitchFamily="34" charset="0"/>
                <a:ea typeface="Mukta Light" pitchFamily="34" charset="-122"/>
                <a:cs typeface="Mukta Light" pitchFamily="34" charset="-120"/>
              </a:rPr>
              <a:t>Mục tiêu của môn học Điện toán đám mây là cung cấp cho sinh viên cơ hội **tự tay xây dựng một mô hình "MiniCloud"** cơ bản. Điều này giúp sinh viên nắm vững kiến trúc đám mây từ gốc, hiểu rõ hơn về các thành phần và cách chúng tương tác, mà không phải đối mặt với các rào cản của môi trường đám mây thực tế.</a:t>
            </a:r>
            <a:endParaRPr lang="en-US" sz="2000" dirty="0"/>
          </a:p>
        </p:txBody>
      </p:sp>
      <p:pic>
        <p:nvPicPr>
          <p:cNvPr id="8" name="Image 0" descr="preencoded.png"/>
          <p:cNvPicPr>
            <a:picLocks noChangeAspect="1"/>
          </p:cNvPicPr>
          <p:nvPr/>
        </p:nvPicPr>
        <p:blipFill>
          <a:blip r:embed="rId3"/>
          <a:stretch>
            <a:fillRect/>
          </a:stretch>
        </p:blipFill>
        <p:spPr>
          <a:xfrm>
            <a:off x="9590351" y="1684840"/>
            <a:ext cx="4333994" cy="5113867"/>
          </a:xfrm>
          <a:prstGeom prst="rect">
            <a:avLst/>
          </a:prstGeom>
        </p:spPr>
      </p:pic>
      <p:pic>
        <p:nvPicPr>
          <p:cNvPr id="9" name="Picture 8">
            <a:extLst>
              <a:ext uri="{FF2B5EF4-FFF2-40B4-BE49-F238E27FC236}">
                <a16:creationId xmlns:a16="http://schemas.microsoft.com/office/drawing/2014/main" id="{41CC9C98-09CD-4489-8193-BD1A0120ABE5}"/>
              </a:ext>
            </a:extLst>
          </p:cNvPr>
          <p:cNvPicPr>
            <a:picLocks noChangeAspect="1"/>
          </p:cNvPicPr>
          <p:nvPr/>
        </p:nvPicPr>
        <p:blipFill>
          <a:blip r:embed="rId4"/>
          <a:stretch>
            <a:fillRect/>
          </a:stretch>
        </p:blipFill>
        <p:spPr>
          <a:xfrm>
            <a:off x="11409015" y="6798707"/>
            <a:ext cx="4680644" cy="2270688"/>
          </a:xfrm>
          <a:prstGeom prst="rect">
            <a:avLst/>
          </a:prstGeom>
        </p:spPr>
      </p:pic>
      <p:pic>
        <p:nvPicPr>
          <p:cNvPr id="10" name="Picture 9">
            <a:extLst>
              <a:ext uri="{FF2B5EF4-FFF2-40B4-BE49-F238E27FC236}">
                <a16:creationId xmlns:a16="http://schemas.microsoft.com/office/drawing/2014/main" id="{B7B5F0A6-F12D-45BD-942B-357D9A0ECB8B}"/>
              </a:ext>
            </a:extLst>
          </p:cNvPr>
          <p:cNvPicPr>
            <a:picLocks noChangeAspect="1"/>
          </p:cNvPicPr>
          <p:nvPr/>
        </p:nvPicPr>
        <p:blipFill>
          <a:blip r:embed="rId5"/>
          <a:stretch>
            <a:fillRect/>
          </a:stretch>
        </p:blipFill>
        <p:spPr>
          <a:xfrm>
            <a:off x="0" y="250525"/>
            <a:ext cx="1786617" cy="98796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2712303" y="710446"/>
            <a:ext cx="9205793" cy="629364"/>
          </a:xfrm>
          <a:prstGeom prst="rect">
            <a:avLst/>
          </a:prstGeom>
          <a:noFill/>
          <a:ln/>
        </p:spPr>
        <p:txBody>
          <a:bodyPr wrap="none" lIns="0" tIns="0" rIns="0" bIns="0" rtlCol="0" anchor="t"/>
          <a:lstStyle/>
          <a:p>
            <a:pPr marL="0" indent="0" algn="l">
              <a:lnSpc>
                <a:spcPts val="4950"/>
              </a:lnSpc>
              <a:buNone/>
            </a:pPr>
            <a:r>
              <a:rPr lang="en-US" sz="4800" dirty="0">
                <a:solidFill>
                  <a:srgbClr val="C6BFEE"/>
                </a:solidFill>
                <a:latin typeface="Prompt Medium" pitchFamily="34" charset="0"/>
                <a:ea typeface="Prompt Medium" pitchFamily="34" charset="-122"/>
                <a:cs typeface="Prompt Medium" pitchFamily="34" charset="-120"/>
              </a:rPr>
              <a:t>Cloud Computing &amp; Mô Hình Dịch Vụ</a:t>
            </a:r>
            <a:endParaRPr lang="en-US" sz="4800" dirty="0"/>
          </a:p>
        </p:txBody>
      </p:sp>
      <p:sp>
        <p:nvSpPr>
          <p:cNvPr id="3" name="Text 1"/>
          <p:cNvSpPr/>
          <p:nvPr/>
        </p:nvSpPr>
        <p:spPr>
          <a:xfrm>
            <a:off x="881063" y="1834039"/>
            <a:ext cx="12868275" cy="362426"/>
          </a:xfrm>
          <a:prstGeom prst="rect">
            <a:avLst/>
          </a:prstGeom>
          <a:noFill/>
          <a:ln/>
        </p:spPr>
        <p:txBody>
          <a:bodyPr wrap="none" lIns="0" tIns="0" rIns="0" bIns="0" rtlCol="0" anchor="t"/>
          <a:lstStyle/>
          <a:p>
            <a:pPr marL="0" indent="0" algn="l">
              <a:lnSpc>
                <a:spcPts val="2850"/>
              </a:lnSpc>
              <a:buNone/>
            </a:pPr>
            <a:r>
              <a:rPr lang="en-US" sz="2400" dirty="0">
                <a:solidFill>
                  <a:srgbClr val="DAD8E9"/>
                </a:solidFill>
                <a:latin typeface="Mukta Light" pitchFamily="34" charset="0"/>
                <a:ea typeface="Mukta Light" pitchFamily="34" charset="-122"/>
                <a:cs typeface="Mukta Light" pitchFamily="34" charset="-120"/>
              </a:rPr>
              <a:t>Đám mây không chỉ là một công nghệ, mà là một triết lý cung cấp dịch vụ linh hoạt, theo yêu cầu.</a:t>
            </a:r>
            <a:endParaRPr lang="en-US" sz="2400" dirty="0"/>
          </a:p>
        </p:txBody>
      </p:sp>
      <p:sp>
        <p:nvSpPr>
          <p:cNvPr id="4" name="Shape 2"/>
          <p:cNvSpPr/>
          <p:nvPr/>
        </p:nvSpPr>
        <p:spPr>
          <a:xfrm>
            <a:off x="881063" y="2451378"/>
            <a:ext cx="509826" cy="509826"/>
          </a:xfrm>
          <a:prstGeom prst="roundRect">
            <a:avLst>
              <a:gd name="adj" fmla="val 18667"/>
            </a:avLst>
          </a:prstGeom>
          <a:solidFill>
            <a:srgbClr val="542C49"/>
          </a:solidFill>
          <a:ln w="7620">
            <a:solidFill>
              <a:srgbClr val="6D4562"/>
            </a:solidFill>
            <a:prstDash val="solid"/>
          </a:ln>
        </p:spPr>
      </p:sp>
      <p:pic>
        <p:nvPicPr>
          <p:cNvPr id="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4945" y="2555260"/>
            <a:ext cx="302062" cy="302062"/>
          </a:xfrm>
          <a:prstGeom prst="rect">
            <a:avLst/>
          </a:prstGeom>
        </p:spPr>
      </p:pic>
      <p:sp>
        <p:nvSpPr>
          <p:cNvPr id="6" name="Text 3"/>
          <p:cNvSpPr/>
          <p:nvPr/>
        </p:nvSpPr>
        <p:spPr>
          <a:xfrm>
            <a:off x="1617464" y="2529245"/>
            <a:ext cx="2945130" cy="314682"/>
          </a:xfrm>
          <a:prstGeom prst="rect">
            <a:avLst/>
          </a:prstGeom>
          <a:noFill/>
          <a:ln/>
        </p:spPr>
        <p:txBody>
          <a:bodyPr wrap="none" lIns="0" tIns="0" rIns="0" bIns="0" rtlCol="0" anchor="t"/>
          <a:lstStyle/>
          <a:p>
            <a:pPr marL="0" indent="0" algn="l">
              <a:lnSpc>
                <a:spcPts val="2450"/>
              </a:lnSpc>
              <a:buNone/>
            </a:pPr>
            <a:r>
              <a:rPr lang="en-US" sz="2800" dirty="0">
                <a:solidFill>
                  <a:srgbClr val="DAD8E9"/>
                </a:solidFill>
                <a:latin typeface="Prompt Medium" pitchFamily="34" charset="0"/>
                <a:ea typeface="Prompt Medium" pitchFamily="34" charset="-122"/>
                <a:cs typeface="Prompt Medium" pitchFamily="34" charset="-120"/>
              </a:rPr>
              <a:t>Định Nghĩa Cloud (NIST)</a:t>
            </a:r>
            <a:endParaRPr lang="en-US" sz="2800" dirty="0"/>
          </a:p>
        </p:txBody>
      </p:sp>
      <p:sp>
        <p:nvSpPr>
          <p:cNvPr id="7" name="Text 4"/>
          <p:cNvSpPr/>
          <p:nvPr/>
        </p:nvSpPr>
        <p:spPr>
          <a:xfrm>
            <a:off x="1617464" y="2979777"/>
            <a:ext cx="5556171" cy="1449705"/>
          </a:xfrm>
          <a:prstGeom prst="rect">
            <a:avLst/>
          </a:prstGeom>
          <a:noFill/>
          <a:ln/>
        </p:spPr>
        <p:txBody>
          <a:bodyPr wrap="square" lIns="0" tIns="0" rIns="0" bIns="0" rtlCol="0" anchor="t"/>
          <a:lstStyle/>
          <a:p>
            <a:pPr marL="0" indent="0" algn="l">
              <a:lnSpc>
                <a:spcPts val="2850"/>
              </a:lnSpc>
              <a:buNone/>
            </a:pPr>
            <a:r>
              <a:rPr lang="en-US" sz="2400" dirty="0">
                <a:solidFill>
                  <a:srgbClr val="DAD8E9"/>
                </a:solidFill>
                <a:latin typeface="Mukta Light" pitchFamily="34" charset="0"/>
                <a:ea typeface="Mukta Light" pitchFamily="34" charset="-122"/>
                <a:cs typeface="Mukta Light" pitchFamily="34" charset="-120"/>
              </a:rPr>
              <a:t>Điện toán đám mây được định nghĩa bởi các đặc tính thiết yếu như tự phục vụ theo yêu cầu, truy cập mạng rộng, gộp tài nguyên, co giãn nhanh chóng và dịch vụ được đo lường.</a:t>
            </a:r>
            <a:endParaRPr lang="en-US" sz="2400" dirty="0"/>
          </a:p>
        </p:txBody>
      </p:sp>
      <p:sp>
        <p:nvSpPr>
          <p:cNvPr id="8" name="Shape 5"/>
          <p:cNvSpPr/>
          <p:nvPr/>
        </p:nvSpPr>
        <p:spPr>
          <a:xfrm>
            <a:off x="7456765" y="2451378"/>
            <a:ext cx="509826" cy="509826"/>
          </a:xfrm>
          <a:prstGeom prst="roundRect">
            <a:avLst>
              <a:gd name="adj" fmla="val 18667"/>
            </a:avLst>
          </a:prstGeom>
          <a:solidFill>
            <a:srgbClr val="542C49"/>
          </a:solidFill>
          <a:ln w="7620">
            <a:solidFill>
              <a:srgbClr val="6D4562"/>
            </a:solidFill>
            <a:prstDash val="solid"/>
          </a:ln>
        </p:spPr>
      </p:sp>
      <p:pic>
        <p:nvPicPr>
          <p:cNvPr id="9" name="Image 1" descr="preencoded.png"/>
          <p:cNvPicPr>
            <a:picLocks noChangeAspect="1"/>
          </p:cNvPicPr>
          <p:nvPr/>
        </p:nvPicPr>
        <p:blipFill>
          <a:blip r:embed="rId3">
            <a:extLst>
              <a:ext uri="{96DAC541-7B7A-43D3-8B79-37D633B846F1}">
                <asvg:svgBlip xmlns:asvg="http://schemas.microsoft.com/office/drawing/2016/SVG/main" r:embed="rId5"/>
              </a:ext>
            </a:extLst>
          </a:blip>
          <a:stretch>
            <a:fillRect/>
          </a:stretch>
        </p:blipFill>
        <p:spPr>
          <a:xfrm>
            <a:off x="7560647" y="2555260"/>
            <a:ext cx="302062" cy="302062"/>
          </a:xfrm>
          <a:prstGeom prst="rect">
            <a:avLst/>
          </a:prstGeom>
        </p:spPr>
      </p:pic>
      <p:sp>
        <p:nvSpPr>
          <p:cNvPr id="10" name="Text 6"/>
          <p:cNvSpPr/>
          <p:nvPr/>
        </p:nvSpPr>
        <p:spPr>
          <a:xfrm>
            <a:off x="8193167" y="2529245"/>
            <a:ext cx="3994190" cy="314682"/>
          </a:xfrm>
          <a:prstGeom prst="rect">
            <a:avLst/>
          </a:prstGeom>
          <a:noFill/>
          <a:ln/>
        </p:spPr>
        <p:txBody>
          <a:bodyPr wrap="none" lIns="0" tIns="0" rIns="0" bIns="0" rtlCol="0" anchor="t"/>
          <a:lstStyle/>
          <a:p>
            <a:pPr marL="0" indent="0" algn="l">
              <a:lnSpc>
                <a:spcPts val="2450"/>
              </a:lnSpc>
              <a:buNone/>
            </a:pPr>
            <a:r>
              <a:rPr lang="en-US" sz="2800" dirty="0">
                <a:solidFill>
                  <a:srgbClr val="DAD8E9"/>
                </a:solidFill>
                <a:latin typeface="Prompt Medium" pitchFamily="34" charset="0"/>
                <a:ea typeface="Prompt Medium" pitchFamily="34" charset="-122"/>
                <a:cs typeface="Prompt Medium" pitchFamily="34" charset="-120"/>
              </a:rPr>
              <a:t>IaaS (Infrastructure as a Service)</a:t>
            </a:r>
            <a:endParaRPr lang="en-US" sz="2800" dirty="0"/>
          </a:p>
        </p:txBody>
      </p:sp>
      <p:sp>
        <p:nvSpPr>
          <p:cNvPr id="11" name="Text 7"/>
          <p:cNvSpPr/>
          <p:nvPr/>
        </p:nvSpPr>
        <p:spPr>
          <a:xfrm>
            <a:off x="8193167" y="2979777"/>
            <a:ext cx="5556171" cy="1087279"/>
          </a:xfrm>
          <a:prstGeom prst="rect">
            <a:avLst/>
          </a:prstGeom>
          <a:noFill/>
          <a:ln/>
        </p:spPr>
        <p:txBody>
          <a:bodyPr wrap="square" lIns="0" tIns="0" rIns="0" bIns="0" rtlCol="0" anchor="t"/>
          <a:lstStyle/>
          <a:p>
            <a:pPr marL="0" indent="0" algn="l">
              <a:lnSpc>
                <a:spcPts val="2850"/>
              </a:lnSpc>
              <a:buNone/>
            </a:pPr>
            <a:r>
              <a:rPr lang="en-US" sz="2400" dirty="0">
                <a:solidFill>
                  <a:srgbClr val="DAD8E9"/>
                </a:solidFill>
                <a:latin typeface="Mukta Light" pitchFamily="34" charset="0"/>
                <a:ea typeface="Mukta Light" pitchFamily="34" charset="-122"/>
                <a:cs typeface="Mukta Light" pitchFamily="34" charset="-120"/>
              </a:rPr>
              <a:t>Cung cấp tài nguyên tính toán cơ bản như máy chủ ảo, mạng, lưu trữ. Người dùng có toàn quyền kiểm soát hệ điều hành và ứng dụng.</a:t>
            </a:r>
            <a:endParaRPr lang="en-US" sz="2400" dirty="0"/>
          </a:p>
        </p:txBody>
      </p:sp>
      <p:sp>
        <p:nvSpPr>
          <p:cNvPr id="12" name="Shape 8"/>
          <p:cNvSpPr/>
          <p:nvPr/>
        </p:nvSpPr>
        <p:spPr>
          <a:xfrm>
            <a:off x="881063" y="4882634"/>
            <a:ext cx="509826" cy="509826"/>
          </a:xfrm>
          <a:prstGeom prst="roundRect">
            <a:avLst>
              <a:gd name="adj" fmla="val 18667"/>
            </a:avLst>
          </a:prstGeom>
          <a:solidFill>
            <a:srgbClr val="542C49"/>
          </a:solidFill>
          <a:ln w="7620">
            <a:solidFill>
              <a:srgbClr val="6D4562"/>
            </a:solidFill>
            <a:prstDash val="solid"/>
          </a:ln>
        </p:spPr>
      </p:sp>
      <p:pic>
        <p:nvPicPr>
          <p:cNvPr id="13" name="Image 2" descr="preencoded.png"/>
          <p:cNvPicPr>
            <a:picLocks noChangeAspect="1"/>
          </p:cNvPicPr>
          <p:nvPr/>
        </p:nvPicPr>
        <p:blipFill>
          <a:blip r:embed="rId3">
            <a:extLst>
              <a:ext uri="{96DAC541-7B7A-43D3-8B79-37D633B846F1}">
                <asvg:svgBlip xmlns:asvg="http://schemas.microsoft.com/office/drawing/2016/SVG/main" r:embed="rId6"/>
              </a:ext>
            </a:extLst>
          </a:blip>
          <a:stretch>
            <a:fillRect/>
          </a:stretch>
        </p:blipFill>
        <p:spPr>
          <a:xfrm>
            <a:off x="984945" y="4986516"/>
            <a:ext cx="302062" cy="302062"/>
          </a:xfrm>
          <a:prstGeom prst="rect">
            <a:avLst/>
          </a:prstGeom>
        </p:spPr>
      </p:pic>
      <p:sp>
        <p:nvSpPr>
          <p:cNvPr id="14" name="Text 9"/>
          <p:cNvSpPr/>
          <p:nvPr/>
        </p:nvSpPr>
        <p:spPr>
          <a:xfrm>
            <a:off x="1617464" y="4960501"/>
            <a:ext cx="3436977" cy="314682"/>
          </a:xfrm>
          <a:prstGeom prst="rect">
            <a:avLst/>
          </a:prstGeom>
          <a:noFill/>
          <a:ln/>
        </p:spPr>
        <p:txBody>
          <a:bodyPr wrap="none" lIns="0" tIns="0" rIns="0" bIns="0" rtlCol="0" anchor="t"/>
          <a:lstStyle/>
          <a:p>
            <a:pPr marL="0" indent="0" algn="l">
              <a:lnSpc>
                <a:spcPts val="2450"/>
              </a:lnSpc>
              <a:buNone/>
            </a:pPr>
            <a:r>
              <a:rPr lang="en-US" sz="2800" dirty="0">
                <a:solidFill>
                  <a:srgbClr val="DAD8E9"/>
                </a:solidFill>
                <a:latin typeface="Prompt Medium" pitchFamily="34" charset="0"/>
                <a:ea typeface="Prompt Medium" pitchFamily="34" charset="-122"/>
                <a:cs typeface="Prompt Medium" pitchFamily="34" charset="-120"/>
              </a:rPr>
              <a:t>PaaS (Platform as a Service)</a:t>
            </a:r>
            <a:endParaRPr lang="en-US" sz="2800" dirty="0"/>
          </a:p>
        </p:txBody>
      </p:sp>
      <p:sp>
        <p:nvSpPr>
          <p:cNvPr id="15" name="Text 10"/>
          <p:cNvSpPr/>
          <p:nvPr/>
        </p:nvSpPr>
        <p:spPr>
          <a:xfrm>
            <a:off x="1617464" y="5411033"/>
            <a:ext cx="5556171" cy="724853"/>
          </a:xfrm>
          <a:prstGeom prst="rect">
            <a:avLst/>
          </a:prstGeom>
          <a:noFill/>
          <a:ln/>
        </p:spPr>
        <p:txBody>
          <a:bodyPr wrap="square" lIns="0" tIns="0" rIns="0" bIns="0" rtlCol="0" anchor="t"/>
          <a:lstStyle/>
          <a:p>
            <a:pPr marL="0" indent="0" algn="l">
              <a:lnSpc>
                <a:spcPts val="2850"/>
              </a:lnSpc>
              <a:buNone/>
            </a:pPr>
            <a:r>
              <a:rPr lang="en-US" sz="2400" dirty="0">
                <a:solidFill>
                  <a:srgbClr val="DAD8E9"/>
                </a:solidFill>
                <a:latin typeface="Mukta Light" pitchFamily="34" charset="0"/>
                <a:ea typeface="Mukta Light" pitchFamily="34" charset="-122"/>
                <a:cs typeface="Mukta Light" pitchFamily="34" charset="-120"/>
              </a:rPr>
              <a:t>Cung cấp môi trường phát triển và triển khai ứng dụng. Người dùng không cần quản lý hạ tầng bên dưới.</a:t>
            </a:r>
            <a:endParaRPr lang="en-US" sz="2400" dirty="0"/>
          </a:p>
        </p:txBody>
      </p:sp>
      <p:sp>
        <p:nvSpPr>
          <p:cNvPr id="16" name="Shape 11"/>
          <p:cNvSpPr/>
          <p:nvPr/>
        </p:nvSpPr>
        <p:spPr>
          <a:xfrm>
            <a:off x="7456765" y="4882634"/>
            <a:ext cx="509826" cy="509826"/>
          </a:xfrm>
          <a:prstGeom prst="roundRect">
            <a:avLst>
              <a:gd name="adj" fmla="val 18667"/>
            </a:avLst>
          </a:prstGeom>
          <a:solidFill>
            <a:srgbClr val="542C49"/>
          </a:solidFill>
          <a:ln w="7620">
            <a:solidFill>
              <a:srgbClr val="6D4562"/>
            </a:solidFill>
            <a:prstDash val="solid"/>
          </a:ln>
        </p:spPr>
      </p:sp>
      <p:pic>
        <p:nvPicPr>
          <p:cNvPr id="17" name="Image 3" descr="preencoded.png"/>
          <p:cNvPicPr>
            <a:picLocks noChangeAspect="1"/>
          </p:cNvPicPr>
          <p:nvPr/>
        </p:nvPicPr>
        <p:blipFill>
          <a:blip r:embed="rId3">
            <a:extLst>
              <a:ext uri="{96DAC541-7B7A-43D3-8B79-37D633B846F1}">
                <asvg:svgBlip xmlns:asvg="http://schemas.microsoft.com/office/drawing/2016/SVG/main" r:embed="rId7"/>
              </a:ext>
            </a:extLst>
          </a:blip>
          <a:stretch>
            <a:fillRect/>
          </a:stretch>
        </p:blipFill>
        <p:spPr>
          <a:xfrm>
            <a:off x="7560647" y="4986516"/>
            <a:ext cx="302062" cy="302062"/>
          </a:xfrm>
          <a:prstGeom prst="rect">
            <a:avLst/>
          </a:prstGeom>
        </p:spPr>
      </p:pic>
      <p:sp>
        <p:nvSpPr>
          <p:cNvPr id="18" name="Text 12"/>
          <p:cNvSpPr/>
          <p:nvPr/>
        </p:nvSpPr>
        <p:spPr>
          <a:xfrm>
            <a:off x="8193167" y="4960501"/>
            <a:ext cx="3476506" cy="314682"/>
          </a:xfrm>
          <a:prstGeom prst="rect">
            <a:avLst/>
          </a:prstGeom>
          <a:noFill/>
          <a:ln/>
        </p:spPr>
        <p:txBody>
          <a:bodyPr wrap="none" lIns="0" tIns="0" rIns="0" bIns="0" rtlCol="0" anchor="t"/>
          <a:lstStyle/>
          <a:p>
            <a:pPr marL="0" indent="0" algn="l">
              <a:lnSpc>
                <a:spcPts val="2450"/>
              </a:lnSpc>
              <a:buNone/>
            </a:pPr>
            <a:r>
              <a:rPr lang="en-US" sz="2800" dirty="0">
                <a:solidFill>
                  <a:srgbClr val="DAD8E9"/>
                </a:solidFill>
                <a:latin typeface="Prompt Medium" pitchFamily="34" charset="0"/>
                <a:ea typeface="Prompt Medium" pitchFamily="34" charset="-122"/>
                <a:cs typeface="Prompt Medium" pitchFamily="34" charset="-120"/>
              </a:rPr>
              <a:t>SaaS (Software as a Service)</a:t>
            </a:r>
            <a:endParaRPr lang="en-US" sz="2800" dirty="0"/>
          </a:p>
        </p:txBody>
      </p:sp>
      <p:sp>
        <p:nvSpPr>
          <p:cNvPr id="19" name="Text 13"/>
          <p:cNvSpPr/>
          <p:nvPr/>
        </p:nvSpPr>
        <p:spPr>
          <a:xfrm>
            <a:off x="8193167" y="5411033"/>
            <a:ext cx="5556171" cy="1087279"/>
          </a:xfrm>
          <a:prstGeom prst="rect">
            <a:avLst/>
          </a:prstGeom>
          <a:noFill/>
          <a:ln/>
        </p:spPr>
        <p:txBody>
          <a:bodyPr wrap="square" lIns="0" tIns="0" rIns="0" bIns="0" rtlCol="0" anchor="t"/>
          <a:lstStyle/>
          <a:p>
            <a:pPr marL="0" indent="0" algn="l">
              <a:lnSpc>
                <a:spcPts val="2850"/>
              </a:lnSpc>
              <a:buNone/>
            </a:pPr>
            <a:r>
              <a:rPr lang="en-US" sz="2400" dirty="0">
                <a:solidFill>
                  <a:srgbClr val="DAD8E9"/>
                </a:solidFill>
                <a:latin typeface="Mukta Light" pitchFamily="34" charset="0"/>
                <a:ea typeface="Mukta Light" pitchFamily="34" charset="-122"/>
                <a:cs typeface="Mukta Light" pitchFamily="34" charset="-120"/>
              </a:rPr>
              <a:t>Cung cấp ứng dụng phần mềm hoàn chỉnh qua internet. Người dùng chỉ cần sử dụng mà không cần quan tâm đến quản lý.</a:t>
            </a:r>
            <a:endParaRPr lang="en-US" sz="2400" dirty="0"/>
          </a:p>
        </p:txBody>
      </p:sp>
      <p:sp>
        <p:nvSpPr>
          <p:cNvPr id="20" name="Text 14"/>
          <p:cNvSpPr/>
          <p:nvPr/>
        </p:nvSpPr>
        <p:spPr>
          <a:xfrm>
            <a:off x="881063" y="6753225"/>
            <a:ext cx="12868275" cy="724853"/>
          </a:xfrm>
          <a:prstGeom prst="rect">
            <a:avLst/>
          </a:prstGeom>
          <a:noFill/>
          <a:ln/>
        </p:spPr>
        <p:txBody>
          <a:bodyPr wrap="square" lIns="0" tIns="0" rIns="0" bIns="0" rtlCol="0" anchor="t"/>
          <a:lstStyle/>
          <a:p>
            <a:pPr marL="0" indent="0" algn="l">
              <a:lnSpc>
                <a:spcPts val="2850"/>
              </a:lnSpc>
              <a:buNone/>
            </a:pPr>
            <a:r>
              <a:rPr lang="en-US" sz="2400" dirty="0">
                <a:solidFill>
                  <a:srgbClr val="DAD8E9"/>
                </a:solidFill>
                <a:latin typeface="Mukta Light" pitchFamily="34" charset="0"/>
                <a:ea typeface="Mukta Light" pitchFamily="34" charset="-122"/>
                <a:cs typeface="Mukta Light" pitchFamily="34" charset="-120"/>
              </a:rPr>
              <a:t>Các thành phần quen thuộc trong kiến trúc đám mây bao gồm: web server, app server, database, authentication, object storage, DNS, monitoring, và reverse proxy.</a:t>
            </a:r>
            <a:endParaRPr lang="en-US" sz="2400" dirty="0"/>
          </a:p>
        </p:txBody>
      </p:sp>
      <p:pic>
        <p:nvPicPr>
          <p:cNvPr id="21" name="Picture 20">
            <a:extLst>
              <a:ext uri="{FF2B5EF4-FFF2-40B4-BE49-F238E27FC236}">
                <a16:creationId xmlns:a16="http://schemas.microsoft.com/office/drawing/2014/main" id="{CDD22E25-0EC5-4762-861C-4EF400528EC1}"/>
              </a:ext>
            </a:extLst>
          </p:cNvPr>
          <p:cNvPicPr>
            <a:picLocks noChangeAspect="1"/>
          </p:cNvPicPr>
          <p:nvPr/>
        </p:nvPicPr>
        <p:blipFill>
          <a:blip r:embed="rId8"/>
          <a:stretch>
            <a:fillRect/>
          </a:stretch>
        </p:blipFill>
        <p:spPr>
          <a:xfrm>
            <a:off x="11409015" y="6798707"/>
            <a:ext cx="4680644" cy="2270688"/>
          </a:xfrm>
          <a:prstGeom prst="rect">
            <a:avLst/>
          </a:prstGeom>
        </p:spPr>
      </p:pic>
      <p:pic>
        <p:nvPicPr>
          <p:cNvPr id="22" name="Picture 21">
            <a:extLst>
              <a:ext uri="{FF2B5EF4-FFF2-40B4-BE49-F238E27FC236}">
                <a16:creationId xmlns:a16="http://schemas.microsoft.com/office/drawing/2014/main" id="{3341E426-336B-4C01-BE67-BB3F118E410B}"/>
              </a:ext>
            </a:extLst>
          </p:cNvPr>
          <p:cNvPicPr>
            <a:picLocks noChangeAspect="1"/>
          </p:cNvPicPr>
          <p:nvPr/>
        </p:nvPicPr>
        <p:blipFill>
          <a:blip r:embed="rId9"/>
          <a:stretch>
            <a:fillRect/>
          </a:stretch>
        </p:blipFill>
        <p:spPr>
          <a:xfrm>
            <a:off x="0" y="250525"/>
            <a:ext cx="1786617" cy="98796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3620766" y="729569"/>
            <a:ext cx="6965871" cy="508992"/>
          </a:xfrm>
          <a:prstGeom prst="rect">
            <a:avLst/>
          </a:prstGeom>
          <a:noFill/>
          <a:ln/>
        </p:spPr>
        <p:txBody>
          <a:bodyPr wrap="none" lIns="0" tIns="0" rIns="0" bIns="0" rtlCol="0" anchor="t"/>
          <a:lstStyle/>
          <a:p>
            <a:pPr marL="0" indent="0" algn="l">
              <a:lnSpc>
                <a:spcPts val="4000"/>
              </a:lnSpc>
              <a:buNone/>
            </a:pPr>
            <a:r>
              <a:rPr lang="en-US" sz="4800" dirty="0">
                <a:solidFill>
                  <a:srgbClr val="C6BFEE"/>
                </a:solidFill>
                <a:latin typeface="Prompt Medium" pitchFamily="34" charset="0"/>
                <a:ea typeface="Prompt Medium" pitchFamily="34" charset="-122"/>
                <a:cs typeface="Prompt Medium" pitchFamily="34" charset="-120"/>
              </a:rPr>
              <a:t>Bài Toán MiniCloud &amp; MyMiniCloud</a:t>
            </a:r>
            <a:endParaRPr lang="en-US" sz="4800" dirty="0"/>
          </a:p>
        </p:txBody>
      </p:sp>
      <p:pic>
        <p:nvPicPr>
          <p:cNvPr id="3" name="Image 0" descr="preencoded.png"/>
          <p:cNvPicPr>
            <a:picLocks noChangeAspect="1"/>
          </p:cNvPicPr>
          <p:nvPr/>
        </p:nvPicPr>
        <p:blipFill>
          <a:blip r:embed="rId3"/>
          <a:stretch>
            <a:fillRect/>
          </a:stretch>
        </p:blipFill>
        <p:spPr>
          <a:xfrm>
            <a:off x="854988" y="1813798"/>
            <a:ext cx="3674864" cy="3674864"/>
          </a:xfrm>
          <a:prstGeom prst="rect">
            <a:avLst/>
          </a:prstGeom>
        </p:spPr>
      </p:pic>
      <p:sp>
        <p:nvSpPr>
          <p:cNvPr id="4" name="Text 1"/>
          <p:cNvSpPr/>
          <p:nvPr/>
        </p:nvSpPr>
        <p:spPr>
          <a:xfrm>
            <a:off x="4425822" y="1332905"/>
            <a:ext cx="9357092" cy="879396"/>
          </a:xfrm>
          <a:prstGeom prst="rect">
            <a:avLst/>
          </a:prstGeom>
          <a:noFill/>
          <a:ln/>
        </p:spPr>
        <p:txBody>
          <a:bodyPr wrap="square" lIns="0" tIns="0" rIns="0" bIns="0" rtlCol="0" anchor="t"/>
          <a:lstStyle/>
          <a:p>
            <a:pPr marL="0" indent="0" algn="l">
              <a:lnSpc>
                <a:spcPts val="2300"/>
              </a:lnSpc>
              <a:buNone/>
            </a:pPr>
            <a:r>
              <a:rPr lang="en-US" sz="2400">
                <a:solidFill>
                  <a:srgbClr val="DAD8E9"/>
                </a:solidFill>
                <a:latin typeface="Mukta Light" pitchFamily="34" charset="0"/>
                <a:ea typeface="Mukta Light" pitchFamily="34" charset="-122"/>
                <a:cs typeface="Mukta Light" pitchFamily="34" charset="-120"/>
              </a:rPr>
              <a:t>Xây </a:t>
            </a:r>
            <a:r>
              <a:rPr lang="en-US" sz="2400" dirty="0">
                <a:solidFill>
                  <a:srgbClr val="DAD8E9"/>
                </a:solidFill>
                <a:latin typeface="Mukta Light" pitchFamily="34" charset="0"/>
                <a:ea typeface="Mukta Light" pitchFamily="34" charset="-122"/>
                <a:cs typeface="Mukta Light" pitchFamily="34" charset="-120"/>
              </a:rPr>
              <a:t>dựng một hệ thống MiniCloud cơ bản, chạy hoàn toàn cục bộ trên máy tính cá nhân. Mục tiêu là mô phỏng một môi trường đám mây thu nhỏ để hiểu rõ cách các dịch vụ tương tác và hoạt động.</a:t>
            </a:r>
            <a:endParaRPr lang="en-US" sz="2400" dirty="0"/>
          </a:p>
        </p:txBody>
      </p:sp>
      <p:sp>
        <p:nvSpPr>
          <p:cNvPr id="5" name="Text 2"/>
          <p:cNvSpPr/>
          <p:nvPr/>
        </p:nvSpPr>
        <p:spPr>
          <a:xfrm>
            <a:off x="6209467" y="2853334"/>
            <a:ext cx="2737009" cy="305395"/>
          </a:xfrm>
          <a:prstGeom prst="rect">
            <a:avLst/>
          </a:prstGeom>
          <a:noFill/>
          <a:ln/>
        </p:spPr>
        <p:txBody>
          <a:bodyPr wrap="none" lIns="0" tIns="0" rIns="0" bIns="0" rtlCol="0" anchor="t"/>
          <a:lstStyle/>
          <a:p>
            <a:pPr marL="0" indent="0" algn="l">
              <a:lnSpc>
                <a:spcPts val="2400"/>
              </a:lnSpc>
              <a:buNone/>
            </a:pPr>
            <a:r>
              <a:rPr lang="en-US" sz="3200" dirty="0">
                <a:solidFill>
                  <a:srgbClr val="C6BFEE"/>
                </a:solidFill>
                <a:latin typeface="Prompt Medium" pitchFamily="34" charset="0"/>
                <a:ea typeface="Prompt Medium" pitchFamily="34" charset="-122"/>
                <a:cs typeface="Prompt Medium" pitchFamily="34" charset="-120"/>
              </a:rPr>
              <a:t>9 Loại Server Bắt Buộc</a:t>
            </a:r>
            <a:endParaRPr lang="en-US" sz="3200" dirty="0"/>
          </a:p>
        </p:txBody>
      </p:sp>
      <p:sp>
        <p:nvSpPr>
          <p:cNvPr id="6" name="Text 3"/>
          <p:cNvSpPr/>
          <p:nvPr/>
        </p:nvSpPr>
        <p:spPr>
          <a:xfrm>
            <a:off x="6209467" y="3323630"/>
            <a:ext cx="7573447" cy="293132"/>
          </a:xfrm>
          <a:prstGeom prst="rect">
            <a:avLst/>
          </a:prstGeom>
          <a:noFill/>
          <a:ln/>
        </p:spPr>
        <p:txBody>
          <a:bodyPr wrap="none" lIns="0" tIns="0" rIns="0" bIns="0" rtlCol="0" anchor="t"/>
          <a:lstStyle/>
          <a:p>
            <a:pPr marL="342900" indent="-342900" algn="l">
              <a:lnSpc>
                <a:spcPts val="2300"/>
              </a:lnSpc>
              <a:buSzPct val="100000"/>
              <a:buChar char="•"/>
            </a:pPr>
            <a:r>
              <a:rPr lang="en-US" sz="2400" dirty="0">
                <a:solidFill>
                  <a:srgbClr val="DAD8E9"/>
                </a:solidFill>
                <a:latin typeface="Mukta Light" pitchFamily="34" charset="0"/>
                <a:ea typeface="Mukta Light" pitchFamily="34" charset="-122"/>
                <a:cs typeface="Mukta Light" pitchFamily="34" charset="-120"/>
              </a:rPr>
              <a:t>Web Server (Ví dụ: Nginx)</a:t>
            </a:r>
            <a:endParaRPr lang="en-US" sz="2400" dirty="0"/>
          </a:p>
        </p:txBody>
      </p:sp>
      <p:sp>
        <p:nvSpPr>
          <p:cNvPr id="7" name="Text 4"/>
          <p:cNvSpPr/>
          <p:nvPr/>
        </p:nvSpPr>
        <p:spPr>
          <a:xfrm>
            <a:off x="6209467" y="3680817"/>
            <a:ext cx="7573447" cy="293132"/>
          </a:xfrm>
          <a:prstGeom prst="rect">
            <a:avLst/>
          </a:prstGeom>
          <a:noFill/>
          <a:ln/>
        </p:spPr>
        <p:txBody>
          <a:bodyPr wrap="none" lIns="0" tIns="0" rIns="0" bIns="0" rtlCol="0" anchor="t"/>
          <a:lstStyle/>
          <a:p>
            <a:pPr marL="342900" indent="-342900" algn="l">
              <a:lnSpc>
                <a:spcPts val="2300"/>
              </a:lnSpc>
              <a:buSzPct val="100000"/>
              <a:buChar char="•"/>
            </a:pPr>
            <a:r>
              <a:rPr lang="en-US" sz="2400" dirty="0">
                <a:solidFill>
                  <a:srgbClr val="DAD8E9"/>
                </a:solidFill>
                <a:latin typeface="Mukta Light" pitchFamily="34" charset="0"/>
                <a:ea typeface="Mukta Light" pitchFamily="34" charset="-122"/>
                <a:cs typeface="Mukta Light" pitchFamily="34" charset="-120"/>
              </a:rPr>
              <a:t>Application Server (Ví dụ: Flask API)</a:t>
            </a:r>
            <a:endParaRPr lang="en-US" sz="2400" dirty="0"/>
          </a:p>
        </p:txBody>
      </p:sp>
      <p:sp>
        <p:nvSpPr>
          <p:cNvPr id="8" name="Text 5"/>
          <p:cNvSpPr/>
          <p:nvPr/>
        </p:nvSpPr>
        <p:spPr>
          <a:xfrm>
            <a:off x="6209467" y="4038005"/>
            <a:ext cx="7573447" cy="293132"/>
          </a:xfrm>
          <a:prstGeom prst="rect">
            <a:avLst/>
          </a:prstGeom>
          <a:noFill/>
          <a:ln/>
        </p:spPr>
        <p:txBody>
          <a:bodyPr wrap="none" lIns="0" tIns="0" rIns="0" bIns="0" rtlCol="0" anchor="t"/>
          <a:lstStyle/>
          <a:p>
            <a:pPr marL="342900" indent="-342900" algn="l">
              <a:lnSpc>
                <a:spcPts val="2300"/>
              </a:lnSpc>
              <a:buSzPct val="100000"/>
              <a:buChar char="•"/>
            </a:pPr>
            <a:r>
              <a:rPr lang="en-US" sz="2400" dirty="0">
                <a:solidFill>
                  <a:srgbClr val="DAD8E9"/>
                </a:solidFill>
                <a:latin typeface="Mukta Light" pitchFamily="34" charset="0"/>
                <a:ea typeface="Mukta Light" pitchFamily="34" charset="-122"/>
                <a:cs typeface="Mukta Light" pitchFamily="34" charset="-120"/>
              </a:rPr>
              <a:t>Database Server (Ví dụ: MariaDB)</a:t>
            </a:r>
            <a:endParaRPr lang="en-US" sz="2400" dirty="0"/>
          </a:p>
        </p:txBody>
      </p:sp>
      <p:sp>
        <p:nvSpPr>
          <p:cNvPr id="9" name="Text 6"/>
          <p:cNvSpPr/>
          <p:nvPr/>
        </p:nvSpPr>
        <p:spPr>
          <a:xfrm>
            <a:off x="6209467" y="4395192"/>
            <a:ext cx="7573447" cy="293132"/>
          </a:xfrm>
          <a:prstGeom prst="rect">
            <a:avLst/>
          </a:prstGeom>
          <a:noFill/>
          <a:ln/>
        </p:spPr>
        <p:txBody>
          <a:bodyPr wrap="none" lIns="0" tIns="0" rIns="0" bIns="0" rtlCol="0" anchor="t"/>
          <a:lstStyle/>
          <a:p>
            <a:pPr marL="342900" indent="-342900" algn="l">
              <a:lnSpc>
                <a:spcPts val="2300"/>
              </a:lnSpc>
              <a:buSzPct val="100000"/>
              <a:buChar char="•"/>
            </a:pPr>
            <a:r>
              <a:rPr lang="en-US" sz="2400" dirty="0">
                <a:solidFill>
                  <a:srgbClr val="DAD8E9"/>
                </a:solidFill>
                <a:latin typeface="Mukta Light" pitchFamily="34" charset="0"/>
                <a:ea typeface="Mukta Light" pitchFamily="34" charset="-122"/>
                <a:cs typeface="Mukta Light" pitchFamily="34" charset="-120"/>
              </a:rPr>
              <a:t>Authentication Server (Ví dụ: Keycloak)</a:t>
            </a:r>
            <a:endParaRPr lang="en-US" sz="2400" dirty="0"/>
          </a:p>
        </p:txBody>
      </p:sp>
      <p:sp>
        <p:nvSpPr>
          <p:cNvPr id="10" name="Text 7"/>
          <p:cNvSpPr/>
          <p:nvPr/>
        </p:nvSpPr>
        <p:spPr>
          <a:xfrm>
            <a:off x="6209467" y="4752380"/>
            <a:ext cx="7573447" cy="293132"/>
          </a:xfrm>
          <a:prstGeom prst="rect">
            <a:avLst/>
          </a:prstGeom>
          <a:noFill/>
          <a:ln/>
        </p:spPr>
        <p:txBody>
          <a:bodyPr wrap="none" lIns="0" tIns="0" rIns="0" bIns="0" rtlCol="0" anchor="t"/>
          <a:lstStyle/>
          <a:p>
            <a:pPr marL="342900" indent="-342900" algn="l">
              <a:lnSpc>
                <a:spcPts val="2300"/>
              </a:lnSpc>
              <a:buSzPct val="100000"/>
              <a:buChar char="•"/>
            </a:pPr>
            <a:r>
              <a:rPr lang="en-US" sz="2400" dirty="0">
                <a:solidFill>
                  <a:srgbClr val="DAD8E9"/>
                </a:solidFill>
                <a:latin typeface="Mukta Light" pitchFamily="34" charset="0"/>
                <a:ea typeface="Mukta Light" pitchFamily="34" charset="-122"/>
                <a:cs typeface="Mukta Light" pitchFamily="34" charset="-120"/>
              </a:rPr>
              <a:t>Object Storage (Ví dụ: MinIO)</a:t>
            </a:r>
            <a:endParaRPr lang="en-US" sz="2400" dirty="0"/>
          </a:p>
        </p:txBody>
      </p:sp>
      <p:sp>
        <p:nvSpPr>
          <p:cNvPr id="11" name="Text 8"/>
          <p:cNvSpPr/>
          <p:nvPr/>
        </p:nvSpPr>
        <p:spPr>
          <a:xfrm>
            <a:off x="6209467" y="5109567"/>
            <a:ext cx="7573447" cy="293132"/>
          </a:xfrm>
          <a:prstGeom prst="rect">
            <a:avLst/>
          </a:prstGeom>
          <a:noFill/>
          <a:ln/>
        </p:spPr>
        <p:txBody>
          <a:bodyPr wrap="none" lIns="0" tIns="0" rIns="0" bIns="0" rtlCol="0" anchor="t"/>
          <a:lstStyle/>
          <a:p>
            <a:pPr marL="342900" indent="-342900" algn="l">
              <a:lnSpc>
                <a:spcPts val="2300"/>
              </a:lnSpc>
              <a:buSzPct val="100000"/>
              <a:buChar char="•"/>
            </a:pPr>
            <a:r>
              <a:rPr lang="en-US" sz="2400" dirty="0">
                <a:solidFill>
                  <a:srgbClr val="DAD8E9"/>
                </a:solidFill>
                <a:latin typeface="Mukta Light" pitchFamily="34" charset="0"/>
                <a:ea typeface="Mukta Light" pitchFamily="34" charset="-122"/>
                <a:cs typeface="Mukta Light" pitchFamily="34" charset="-120"/>
              </a:rPr>
              <a:t>DNS Server (Ví dụ: Bind9)</a:t>
            </a:r>
            <a:endParaRPr lang="en-US" sz="2400" dirty="0"/>
          </a:p>
        </p:txBody>
      </p:sp>
      <p:sp>
        <p:nvSpPr>
          <p:cNvPr id="12" name="Text 9"/>
          <p:cNvSpPr/>
          <p:nvPr/>
        </p:nvSpPr>
        <p:spPr>
          <a:xfrm>
            <a:off x="6209467" y="5466755"/>
            <a:ext cx="7573447" cy="293132"/>
          </a:xfrm>
          <a:prstGeom prst="rect">
            <a:avLst/>
          </a:prstGeom>
          <a:noFill/>
          <a:ln/>
        </p:spPr>
        <p:txBody>
          <a:bodyPr wrap="none" lIns="0" tIns="0" rIns="0" bIns="0" rtlCol="0" anchor="t"/>
          <a:lstStyle/>
          <a:p>
            <a:pPr marL="342900" indent="-342900" algn="l">
              <a:lnSpc>
                <a:spcPts val="2300"/>
              </a:lnSpc>
              <a:buSzPct val="100000"/>
              <a:buChar char="•"/>
            </a:pPr>
            <a:r>
              <a:rPr lang="en-US" sz="2400" dirty="0">
                <a:solidFill>
                  <a:srgbClr val="DAD8E9"/>
                </a:solidFill>
                <a:latin typeface="Mukta Light" pitchFamily="34" charset="0"/>
                <a:ea typeface="Mukta Light" pitchFamily="34" charset="-122"/>
                <a:cs typeface="Mukta Light" pitchFamily="34" charset="-120"/>
              </a:rPr>
              <a:t>Monitoring Exporter (Ví dụ: Node Exporter)</a:t>
            </a:r>
            <a:endParaRPr lang="en-US" sz="2400" dirty="0"/>
          </a:p>
        </p:txBody>
      </p:sp>
      <p:sp>
        <p:nvSpPr>
          <p:cNvPr id="13" name="Text 10"/>
          <p:cNvSpPr/>
          <p:nvPr/>
        </p:nvSpPr>
        <p:spPr>
          <a:xfrm>
            <a:off x="6209467" y="5823942"/>
            <a:ext cx="7573447" cy="293132"/>
          </a:xfrm>
          <a:prstGeom prst="rect">
            <a:avLst/>
          </a:prstGeom>
          <a:noFill/>
          <a:ln/>
        </p:spPr>
        <p:txBody>
          <a:bodyPr wrap="none" lIns="0" tIns="0" rIns="0" bIns="0" rtlCol="0" anchor="t"/>
          <a:lstStyle/>
          <a:p>
            <a:pPr marL="342900" indent="-342900" algn="l">
              <a:lnSpc>
                <a:spcPts val="2300"/>
              </a:lnSpc>
              <a:buSzPct val="100000"/>
              <a:buChar char="•"/>
            </a:pPr>
            <a:r>
              <a:rPr lang="en-US" sz="2400" dirty="0">
                <a:solidFill>
                  <a:srgbClr val="DAD8E9"/>
                </a:solidFill>
                <a:latin typeface="Mukta Light" pitchFamily="34" charset="0"/>
                <a:ea typeface="Mukta Light" pitchFamily="34" charset="-122"/>
                <a:cs typeface="Mukta Light" pitchFamily="34" charset="-120"/>
              </a:rPr>
              <a:t>Monitoring &amp; Visualization (Ví dụ: Prometheus, Grafana)</a:t>
            </a:r>
            <a:endParaRPr lang="en-US" sz="2400" dirty="0"/>
          </a:p>
        </p:txBody>
      </p:sp>
      <p:sp>
        <p:nvSpPr>
          <p:cNvPr id="14" name="Text 11"/>
          <p:cNvSpPr/>
          <p:nvPr/>
        </p:nvSpPr>
        <p:spPr>
          <a:xfrm>
            <a:off x="6209467" y="6181130"/>
            <a:ext cx="7573447" cy="293132"/>
          </a:xfrm>
          <a:prstGeom prst="rect">
            <a:avLst/>
          </a:prstGeom>
          <a:noFill/>
          <a:ln/>
        </p:spPr>
        <p:txBody>
          <a:bodyPr wrap="none" lIns="0" tIns="0" rIns="0" bIns="0" rtlCol="0" anchor="t"/>
          <a:lstStyle/>
          <a:p>
            <a:pPr marL="342900" indent="-342900" algn="l">
              <a:lnSpc>
                <a:spcPts val="2300"/>
              </a:lnSpc>
              <a:buSzPct val="100000"/>
              <a:buChar char="•"/>
            </a:pPr>
            <a:r>
              <a:rPr lang="en-US" sz="2400" dirty="0">
                <a:solidFill>
                  <a:srgbClr val="DAD8E9"/>
                </a:solidFill>
                <a:latin typeface="Mukta Light" pitchFamily="34" charset="0"/>
                <a:ea typeface="Mukta Light" pitchFamily="34" charset="-122"/>
                <a:cs typeface="Mukta Light" pitchFamily="34" charset="-120"/>
              </a:rPr>
              <a:t>Reverse Proxy / Load Balancer (Ví dụ: Nginx)</a:t>
            </a:r>
            <a:endParaRPr lang="en-US" sz="2400" dirty="0"/>
          </a:p>
        </p:txBody>
      </p:sp>
      <p:sp>
        <p:nvSpPr>
          <p:cNvPr id="15" name="Text 12"/>
          <p:cNvSpPr/>
          <p:nvPr/>
        </p:nvSpPr>
        <p:spPr>
          <a:xfrm>
            <a:off x="6209467" y="6639163"/>
            <a:ext cx="7573447" cy="601504"/>
          </a:xfrm>
          <a:prstGeom prst="rect">
            <a:avLst/>
          </a:prstGeom>
          <a:noFill/>
          <a:ln/>
        </p:spPr>
        <p:txBody>
          <a:bodyPr wrap="square" lIns="0" tIns="0" rIns="0" bIns="0" rtlCol="0" anchor="t"/>
          <a:lstStyle/>
          <a:p>
            <a:pPr marL="0" indent="0" algn="l">
              <a:lnSpc>
                <a:spcPts val="2300"/>
              </a:lnSpc>
              <a:buNone/>
            </a:pPr>
            <a:r>
              <a:rPr lang="en-US" sz="2400" dirty="0">
                <a:solidFill>
                  <a:srgbClr val="DAD8E9"/>
                </a:solidFill>
                <a:latin typeface="Mukta Light" pitchFamily="34" charset="0"/>
                <a:ea typeface="Mukta Light" pitchFamily="34" charset="-122"/>
                <a:cs typeface="Mukta Light" pitchFamily="34" charset="-120"/>
              </a:rPr>
              <a:t>Mỗi server được triển khai dưới dạng **một container Docker riêng biệt**, kết nối với nhau thông qua một mạng nội bộ ảo </a:t>
            </a:r>
            <a:r>
              <a:rPr lang="en-US" sz="2400" dirty="0">
                <a:solidFill>
                  <a:srgbClr val="A95B95"/>
                </a:solidFill>
                <a:latin typeface="Mukta Light" pitchFamily="34" charset="0"/>
                <a:ea typeface="Mukta Light" pitchFamily="34" charset="-122"/>
                <a:cs typeface="Mukta Light" pitchFamily="34" charset="-120"/>
              </a:rPr>
              <a:t>cloud-net</a:t>
            </a:r>
            <a:r>
              <a:rPr lang="en-US" sz="2400" dirty="0">
                <a:solidFill>
                  <a:srgbClr val="DAD8E9"/>
                </a:solidFill>
                <a:latin typeface="Mukta Light" pitchFamily="34" charset="0"/>
                <a:ea typeface="Mukta Light" pitchFamily="34" charset="-122"/>
                <a:cs typeface="Mukta Light" pitchFamily="34" charset="-120"/>
              </a:rPr>
              <a:t> và được quản lý hiệu quả bằng tệp </a:t>
            </a:r>
            <a:r>
              <a:rPr lang="en-US" sz="2400" dirty="0">
                <a:solidFill>
                  <a:srgbClr val="DAD8E9"/>
                </a:solidFill>
                <a:highlight>
                  <a:srgbClr val="181930"/>
                </a:highlight>
                <a:latin typeface="Consolas" pitchFamily="34" charset="0"/>
                <a:ea typeface="Consolas" pitchFamily="34" charset="-122"/>
                <a:cs typeface="Consolas" pitchFamily="34" charset="-120"/>
              </a:rPr>
              <a:t>docker-compose.yml</a:t>
            </a:r>
            <a:r>
              <a:rPr lang="en-US" sz="2400" dirty="0">
                <a:solidFill>
                  <a:srgbClr val="DAD8E9"/>
                </a:solidFill>
                <a:latin typeface="Mukta Light" pitchFamily="34" charset="0"/>
                <a:ea typeface="Mukta Light" pitchFamily="34" charset="-122"/>
                <a:cs typeface="Mukta Light" pitchFamily="34" charset="-120"/>
              </a:rPr>
              <a:t>.</a:t>
            </a:r>
            <a:endParaRPr lang="en-US" sz="2400" dirty="0"/>
          </a:p>
        </p:txBody>
      </p:sp>
      <p:pic>
        <p:nvPicPr>
          <p:cNvPr id="16" name="Picture 15">
            <a:extLst>
              <a:ext uri="{FF2B5EF4-FFF2-40B4-BE49-F238E27FC236}">
                <a16:creationId xmlns:a16="http://schemas.microsoft.com/office/drawing/2014/main" id="{284A52F1-21D3-4426-BA3A-4A7685A90986}"/>
              </a:ext>
            </a:extLst>
          </p:cNvPr>
          <p:cNvPicPr>
            <a:picLocks noChangeAspect="1"/>
          </p:cNvPicPr>
          <p:nvPr/>
        </p:nvPicPr>
        <p:blipFill>
          <a:blip r:embed="rId4"/>
          <a:stretch>
            <a:fillRect/>
          </a:stretch>
        </p:blipFill>
        <p:spPr>
          <a:xfrm>
            <a:off x="11409015" y="6798707"/>
            <a:ext cx="4680644" cy="2270688"/>
          </a:xfrm>
          <a:prstGeom prst="rect">
            <a:avLst/>
          </a:prstGeom>
        </p:spPr>
      </p:pic>
      <p:pic>
        <p:nvPicPr>
          <p:cNvPr id="17" name="Picture 16">
            <a:extLst>
              <a:ext uri="{FF2B5EF4-FFF2-40B4-BE49-F238E27FC236}">
                <a16:creationId xmlns:a16="http://schemas.microsoft.com/office/drawing/2014/main" id="{91BAB3A8-696F-439C-92B2-16D4F445EDF4}"/>
              </a:ext>
            </a:extLst>
          </p:cNvPr>
          <p:cNvPicPr>
            <a:picLocks noChangeAspect="1"/>
          </p:cNvPicPr>
          <p:nvPr/>
        </p:nvPicPr>
        <p:blipFill>
          <a:blip r:embed="rId5"/>
          <a:stretch>
            <a:fillRect/>
          </a:stretch>
        </p:blipFill>
        <p:spPr>
          <a:xfrm>
            <a:off x="0" y="-3899"/>
            <a:ext cx="1786617" cy="98796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67462" y="714018"/>
            <a:ext cx="5701308" cy="524470"/>
          </a:xfrm>
          <a:prstGeom prst="rect">
            <a:avLst/>
          </a:prstGeom>
          <a:noFill/>
          <a:ln/>
        </p:spPr>
        <p:txBody>
          <a:bodyPr wrap="none" lIns="0" tIns="0" rIns="0" bIns="0" rtlCol="0" anchor="t"/>
          <a:lstStyle/>
          <a:p>
            <a:pPr marL="0" indent="0" algn="l">
              <a:lnSpc>
                <a:spcPts val="4100"/>
              </a:lnSpc>
              <a:buNone/>
            </a:pPr>
            <a:r>
              <a:rPr lang="en-US" sz="4400" dirty="0">
                <a:solidFill>
                  <a:srgbClr val="C6BFEE"/>
                </a:solidFill>
                <a:latin typeface="Prompt Medium" pitchFamily="34" charset="0"/>
                <a:ea typeface="Prompt Medium" pitchFamily="34" charset="-122"/>
                <a:cs typeface="Prompt Medium" pitchFamily="34" charset="-120"/>
              </a:rPr>
              <a:t>Mục Tiêu và Phạm Vi Đề Tài</a:t>
            </a:r>
            <a:endParaRPr lang="en-US" sz="4400" dirty="0"/>
          </a:p>
        </p:txBody>
      </p:sp>
      <p:sp>
        <p:nvSpPr>
          <p:cNvPr id="4" name="Shape 1"/>
          <p:cNvSpPr/>
          <p:nvPr/>
        </p:nvSpPr>
        <p:spPr>
          <a:xfrm>
            <a:off x="6367462" y="1521619"/>
            <a:ext cx="755213" cy="1356955"/>
          </a:xfrm>
          <a:prstGeom prst="roundRect">
            <a:avLst>
              <a:gd name="adj" fmla="val 360040"/>
            </a:avLst>
          </a:prstGeom>
          <a:solidFill>
            <a:srgbClr val="542C49"/>
          </a:solidFill>
          <a:ln w="7620">
            <a:solidFill>
              <a:srgbClr val="6D4562"/>
            </a:solidFill>
            <a:prstDash val="solid"/>
          </a:ln>
        </p:spPr>
      </p:sp>
      <p:pic>
        <p:nvPicPr>
          <p:cNvPr id="5"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603444" y="2058472"/>
            <a:ext cx="283131" cy="283131"/>
          </a:xfrm>
          <a:prstGeom prst="rect">
            <a:avLst/>
          </a:prstGeom>
        </p:spPr>
      </p:pic>
      <p:sp>
        <p:nvSpPr>
          <p:cNvPr id="6" name="Text 2"/>
          <p:cNvSpPr/>
          <p:nvPr/>
        </p:nvSpPr>
        <p:spPr>
          <a:xfrm>
            <a:off x="7311390" y="1710333"/>
            <a:ext cx="2798445" cy="262176"/>
          </a:xfrm>
          <a:prstGeom prst="rect">
            <a:avLst/>
          </a:prstGeom>
          <a:noFill/>
          <a:ln/>
        </p:spPr>
        <p:txBody>
          <a:bodyPr wrap="none" lIns="0" tIns="0" rIns="0" bIns="0" rtlCol="0" anchor="t"/>
          <a:lstStyle/>
          <a:p>
            <a:pPr marL="0" indent="0" algn="l">
              <a:lnSpc>
                <a:spcPts val="2050"/>
              </a:lnSpc>
              <a:buNone/>
            </a:pPr>
            <a:r>
              <a:rPr lang="en-US" sz="2400" dirty="0">
                <a:solidFill>
                  <a:srgbClr val="DAD8E9"/>
                </a:solidFill>
                <a:latin typeface="Prompt Medium" pitchFamily="34" charset="0"/>
                <a:ea typeface="Prompt Medium" pitchFamily="34" charset="-122"/>
                <a:cs typeface="Prompt Medium" pitchFamily="34" charset="-120"/>
              </a:rPr>
              <a:t>Nắm Vững Kiến Trúc Cloud</a:t>
            </a:r>
            <a:endParaRPr lang="en-US" sz="2400" dirty="0"/>
          </a:p>
        </p:txBody>
      </p:sp>
      <p:sp>
        <p:nvSpPr>
          <p:cNvPr id="7" name="Text 3"/>
          <p:cNvSpPr/>
          <p:nvPr/>
        </p:nvSpPr>
        <p:spPr>
          <a:xfrm>
            <a:off x="7311390" y="2085737"/>
            <a:ext cx="6437948" cy="604123"/>
          </a:xfrm>
          <a:prstGeom prst="rect">
            <a:avLst/>
          </a:prstGeom>
          <a:noFill/>
          <a:ln/>
        </p:spPr>
        <p:txBody>
          <a:bodyPr wrap="square" lIns="0" tIns="0" rIns="0" bIns="0" rtlCol="0" anchor="t"/>
          <a:lstStyle/>
          <a:p>
            <a:pPr marL="0" indent="0" algn="l">
              <a:lnSpc>
                <a:spcPts val="2350"/>
              </a:lnSpc>
              <a:buNone/>
            </a:pPr>
            <a:r>
              <a:rPr lang="en-US" sz="2000" dirty="0">
                <a:solidFill>
                  <a:srgbClr val="DAD8E9"/>
                </a:solidFill>
                <a:latin typeface="Mukta Light" pitchFamily="34" charset="0"/>
                <a:ea typeface="Mukta Light" pitchFamily="34" charset="-122"/>
                <a:cs typeface="Mukta Light" pitchFamily="34" charset="-120"/>
              </a:rPr>
              <a:t>Hiểu sâu sắc về vai trò và cách tương tác của 9 thành phần cơ bản trong hệ sinh thái đám mây.</a:t>
            </a:r>
            <a:endParaRPr lang="en-US" sz="2000" dirty="0"/>
          </a:p>
        </p:txBody>
      </p:sp>
      <p:sp>
        <p:nvSpPr>
          <p:cNvPr id="8" name="Shape 4"/>
          <p:cNvSpPr/>
          <p:nvPr/>
        </p:nvSpPr>
        <p:spPr>
          <a:xfrm>
            <a:off x="6367462" y="3067288"/>
            <a:ext cx="755213" cy="1356955"/>
          </a:xfrm>
          <a:prstGeom prst="roundRect">
            <a:avLst>
              <a:gd name="adj" fmla="val 360040"/>
            </a:avLst>
          </a:prstGeom>
          <a:solidFill>
            <a:srgbClr val="542C49"/>
          </a:solidFill>
          <a:ln w="7620">
            <a:solidFill>
              <a:srgbClr val="6D4562"/>
            </a:solidFill>
            <a:prstDash val="solid"/>
          </a:ln>
        </p:spPr>
      </p:sp>
      <p:pic>
        <p:nvPicPr>
          <p:cNvPr id="9"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6603444" y="3604141"/>
            <a:ext cx="283131" cy="283131"/>
          </a:xfrm>
          <a:prstGeom prst="rect">
            <a:avLst/>
          </a:prstGeom>
        </p:spPr>
      </p:pic>
      <p:sp>
        <p:nvSpPr>
          <p:cNvPr id="10" name="Text 5"/>
          <p:cNvSpPr/>
          <p:nvPr/>
        </p:nvSpPr>
        <p:spPr>
          <a:xfrm>
            <a:off x="7311390" y="3256002"/>
            <a:ext cx="2672120" cy="262176"/>
          </a:xfrm>
          <a:prstGeom prst="rect">
            <a:avLst/>
          </a:prstGeom>
          <a:noFill/>
          <a:ln/>
        </p:spPr>
        <p:txBody>
          <a:bodyPr wrap="none" lIns="0" tIns="0" rIns="0" bIns="0" rtlCol="0" anchor="t"/>
          <a:lstStyle/>
          <a:p>
            <a:pPr marL="0" indent="0" algn="l">
              <a:lnSpc>
                <a:spcPts val="2050"/>
              </a:lnSpc>
              <a:buNone/>
            </a:pPr>
            <a:r>
              <a:rPr lang="en-US" sz="2400" dirty="0">
                <a:solidFill>
                  <a:srgbClr val="DAD8E9"/>
                </a:solidFill>
                <a:latin typeface="Prompt Medium" pitchFamily="34" charset="0"/>
                <a:ea typeface="Prompt Medium" pitchFamily="34" charset="-122"/>
                <a:cs typeface="Prompt Medium" pitchFamily="34" charset="-120"/>
              </a:rPr>
              <a:t>Thực Hành Container Hóa</a:t>
            </a:r>
            <a:endParaRPr lang="en-US" sz="2400" dirty="0"/>
          </a:p>
        </p:txBody>
      </p:sp>
      <p:sp>
        <p:nvSpPr>
          <p:cNvPr id="11" name="Text 6"/>
          <p:cNvSpPr/>
          <p:nvPr/>
        </p:nvSpPr>
        <p:spPr>
          <a:xfrm>
            <a:off x="7311390" y="3631406"/>
            <a:ext cx="6437948" cy="604123"/>
          </a:xfrm>
          <a:prstGeom prst="rect">
            <a:avLst/>
          </a:prstGeom>
          <a:noFill/>
          <a:ln/>
        </p:spPr>
        <p:txBody>
          <a:bodyPr wrap="square" lIns="0" tIns="0" rIns="0" bIns="0" rtlCol="0" anchor="t"/>
          <a:lstStyle/>
          <a:p>
            <a:pPr marL="0" indent="0" algn="l">
              <a:lnSpc>
                <a:spcPts val="2350"/>
              </a:lnSpc>
              <a:buNone/>
            </a:pPr>
            <a:r>
              <a:rPr lang="en-US" sz="2000" dirty="0">
                <a:solidFill>
                  <a:srgbClr val="DAD8E9"/>
                </a:solidFill>
                <a:latin typeface="Mukta Light" pitchFamily="34" charset="0"/>
                <a:ea typeface="Mukta Light" pitchFamily="34" charset="-122"/>
                <a:cs typeface="Mukta Light" pitchFamily="34" charset="-120"/>
              </a:rPr>
              <a:t>Thành thạo việc sử dụng Docker và Docker Compose để đóng gói và quản lý các dịch vụ.</a:t>
            </a:r>
            <a:endParaRPr lang="en-US" sz="2000" dirty="0"/>
          </a:p>
        </p:txBody>
      </p:sp>
      <p:sp>
        <p:nvSpPr>
          <p:cNvPr id="12" name="Shape 7"/>
          <p:cNvSpPr/>
          <p:nvPr/>
        </p:nvSpPr>
        <p:spPr>
          <a:xfrm>
            <a:off x="6367462" y="4612958"/>
            <a:ext cx="755213" cy="1356955"/>
          </a:xfrm>
          <a:prstGeom prst="roundRect">
            <a:avLst>
              <a:gd name="adj" fmla="val 360040"/>
            </a:avLst>
          </a:prstGeom>
          <a:solidFill>
            <a:srgbClr val="542C49"/>
          </a:solidFill>
          <a:ln w="7620">
            <a:solidFill>
              <a:srgbClr val="6D4562"/>
            </a:solidFill>
            <a:prstDash val="solid"/>
          </a:ln>
        </p:spPr>
      </p:sp>
      <p:pic>
        <p:nvPicPr>
          <p:cNvPr id="13" name="Image 3" descr="preencoded.png"/>
          <p:cNvPicPr>
            <a:picLocks noChangeAspect="1"/>
          </p:cNvPicPr>
          <p:nvPr/>
        </p:nvPicPr>
        <p:blipFill>
          <a:blip r:embed="rId4">
            <a:extLst>
              <a:ext uri="{96DAC541-7B7A-43D3-8B79-37D633B846F1}">
                <asvg:svgBlip xmlns:asvg="http://schemas.microsoft.com/office/drawing/2016/SVG/main" r:embed="rId7"/>
              </a:ext>
            </a:extLst>
          </a:blip>
          <a:stretch>
            <a:fillRect/>
          </a:stretch>
        </p:blipFill>
        <p:spPr>
          <a:xfrm>
            <a:off x="6603444" y="5149810"/>
            <a:ext cx="283131" cy="283131"/>
          </a:xfrm>
          <a:prstGeom prst="rect">
            <a:avLst/>
          </a:prstGeom>
        </p:spPr>
      </p:pic>
      <p:sp>
        <p:nvSpPr>
          <p:cNvPr id="14" name="Text 8"/>
          <p:cNvSpPr/>
          <p:nvPr/>
        </p:nvSpPr>
        <p:spPr>
          <a:xfrm>
            <a:off x="7311390" y="4801672"/>
            <a:ext cx="2925366" cy="262176"/>
          </a:xfrm>
          <a:prstGeom prst="rect">
            <a:avLst/>
          </a:prstGeom>
          <a:noFill/>
          <a:ln/>
        </p:spPr>
        <p:txBody>
          <a:bodyPr wrap="none" lIns="0" tIns="0" rIns="0" bIns="0" rtlCol="0" anchor="t"/>
          <a:lstStyle/>
          <a:p>
            <a:pPr marL="0" indent="0" algn="l">
              <a:lnSpc>
                <a:spcPts val="2050"/>
              </a:lnSpc>
              <a:buNone/>
            </a:pPr>
            <a:r>
              <a:rPr lang="en-US" sz="2400" dirty="0">
                <a:solidFill>
                  <a:srgbClr val="DAD8E9"/>
                </a:solidFill>
                <a:latin typeface="Prompt Medium" pitchFamily="34" charset="0"/>
                <a:ea typeface="Prompt Medium" pitchFamily="34" charset="-122"/>
                <a:cs typeface="Prompt Medium" pitchFamily="34" charset="-120"/>
              </a:rPr>
              <a:t>Triển Khai Dịch Vụ Nền Tảng</a:t>
            </a:r>
            <a:endParaRPr lang="en-US" sz="2400" dirty="0"/>
          </a:p>
        </p:txBody>
      </p:sp>
      <p:sp>
        <p:nvSpPr>
          <p:cNvPr id="15" name="Text 9"/>
          <p:cNvSpPr/>
          <p:nvPr/>
        </p:nvSpPr>
        <p:spPr>
          <a:xfrm>
            <a:off x="7311390" y="5177076"/>
            <a:ext cx="6437948" cy="604123"/>
          </a:xfrm>
          <a:prstGeom prst="rect">
            <a:avLst/>
          </a:prstGeom>
          <a:noFill/>
          <a:ln/>
        </p:spPr>
        <p:txBody>
          <a:bodyPr wrap="square" lIns="0" tIns="0" rIns="0" bIns="0" rtlCol="0" anchor="t"/>
          <a:lstStyle/>
          <a:p>
            <a:pPr marL="0" indent="0" algn="l">
              <a:lnSpc>
                <a:spcPts val="2350"/>
              </a:lnSpc>
              <a:buNone/>
            </a:pPr>
            <a:r>
              <a:rPr lang="en-US" sz="2000" dirty="0">
                <a:solidFill>
                  <a:srgbClr val="DAD8E9"/>
                </a:solidFill>
                <a:latin typeface="Mukta Light" pitchFamily="34" charset="0"/>
                <a:ea typeface="Mukta Light" pitchFamily="34" charset="-122"/>
                <a:cs typeface="Mukta Light" pitchFamily="34" charset="-120"/>
              </a:rPr>
              <a:t>Thiết lập đầy đủ các dịch vụ như Web, API, Database, Keycloak, MinIO, DNS, Prometheus, Grafana và Nginx Proxy.</a:t>
            </a:r>
            <a:endParaRPr lang="en-US" sz="2000" dirty="0"/>
          </a:p>
        </p:txBody>
      </p:sp>
      <p:sp>
        <p:nvSpPr>
          <p:cNvPr id="16" name="Shape 10"/>
          <p:cNvSpPr/>
          <p:nvPr/>
        </p:nvSpPr>
        <p:spPr>
          <a:xfrm>
            <a:off x="6367462" y="6158627"/>
            <a:ext cx="755213" cy="1356955"/>
          </a:xfrm>
          <a:prstGeom prst="roundRect">
            <a:avLst>
              <a:gd name="adj" fmla="val 360040"/>
            </a:avLst>
          </a:prstGeom>
          <a:solidFill>
            <a:srgbClr val="542C49"/>
          </a:solidFill>
          <a:ln w="7620">
            <a:solidFill>
              <a:srgbClr val="6D4562"/>
            </a:solidFill>
            <a:prstDash val="solid"/>
          </a:ln>
        </p:spPr>
      </p:sp>
      <p:pic>
        <p:nvPicPr>
          <p:cNvPr id="17" name="Image 4" descr="preencoded.png"/>
          <p:cNvPicPr>
            <a:picLocks noChangeAspect="1"/>
          </p:cNvPicPr>
          <p:nvPr/>
        </p:nvPicPr>
        <p:blipFill>
          <a:blip r:embed="rId4">
            <a:extLst>
              <a:ext uri="{96DAC541-7B7A-43D3-8B79-37D633B846F1}">
                <asvg:svgBlip xmlns:asvg="http://schemas.microsoft.com/office/drawing/2016/SVG/main" r:embed="rId8"/>
              </a:ext>
            </a:extLst>
          </a:blip>
          <a:stretch>
            <a:fillRect/>
          </a:stretch>
        </p:blipFill>
        <p:spPr>
          <a:xfrm>
            <a:off x="6603444" y="6695480"/>
            <a:ext cx="283131" cy="283131"/>
          </a:xfrm>
          <a:prstGeom prst="rect">
            <a:avLst/>
          </a:prstGeom>
        </p:spPr>
      </p:pic>
      <p:sp>
        <p:nvSpPr>
          <p:cNvPr id="18" name="Text 11"/>
          <p:cNvSpPr/>
          <p:nvPr/>
        </p:nvSpPr>
        <p:spPr>
          <a:xfrm>
            <a:off x="7311390" y="6347341"/>
            <a:ext cx="3647003" cy="262176"/>
          </a:xfrm>
          <a:prstGeom prst="rect">
            <a:avLst/>
          </a:prstGeom>
          <a:noFill/>
          <a:ln/>
        </p:spPr>
        <p:txBody>
          <a:bodyPr wrap="none" lIns="0" tIns="0" rIns="0" bIns="0" rtlCol="0" anchor="t"/>
          <a:lstStyle/>
          <a:p>
            <a:pPr marL="0" indent="0" algn="l">
              <a:lnSpc>
                <a:spcPts val="2050"/>
              </a:lnSpc>
              <a:buNone/>
            </a:pPr>
            <a:r>
              <a:rPr lang="en-US" sz="2400" dirty="0">
                <a:solidFill>
                  <a:srgbClr val="DAD8E9"/>
                </a:solidFill>
                <a:latin typeface="Prompt Medium" pitchFamily="34" charset="0"/>
                <a:ea typeface="Prompt Medium" pitchFamily="34" charset="-122"/>
                <a:cs typeface="Prompt Medium" pitchFamily="34" charset="-120"/>
              </a:rPr>
              <a:t>Đáp Ứng Yêu Cầu Core &amp; Mở Rộng</a:t>
            </a:r>
            <a:endParaRPr lang="en-US" sz="2400" dirty="0"/>
          </a:p>
        </p:txBody>
      </p:sp>
      <p:sp>
        <p:nvSpPr>
          <p:cNvPr id="19" name="Text 12"/>
          <p:cNvSpPr/>
          <p:nvPr/>
        </p:nvSpPr>
        <p:spPr>
          <a:xfrm>
            <a:off x="7311390" y="6722745"/>
            <a:ext cx="6437948" cy="604123"/>
          </a:xfrm>
          <a:prstGeom prst="rect">
            <a:avLst/>
          </a:prstGeom>
          <a:noFill/>
          <a:ln/>
        </p:spPr>
        <p:txBody>
          <a:bodyPr wrap="square" lIns="0" tIns="0" rIns="0" bIns="0" rtlCol="0" anchor="t"/>
          <a:lstStyle/>
          <a:p>
            <a:pPr marL="0" indent="0" algn="l">
              <a:lnSpc>
                <a:spcPts val="2350"/>
              </a:lnSpc>
              <a:buNone/>
            </a:pPr>
            <a:r>
              <a:rPr lang="en-US" sz="2000" dirty="0">
                <a:solidFill>
                  <a:srgbClr val="DAD8E9"/>
                </a:solidFill>
                <a:latin typeface="Mukta Light" pitchFamily="34" charset="0"/>
                <a:ea typeface="Mukta Light" pitchFamily="34" charset="-122"/>
                <a:cs typeface="Mukta Light" pitchFamily="34" charset="-120"/>
              </a:rPr>
              <a:t>Không chỉ hoàn thành các yêu cầu cơ bản mà còn thực hiện các tính năng mở rộng của Cloud App Integration Practice.</a:t>
            </a:r>
            <a:endParaRPr lang="en-US" sz="2000" dirty="0"/>
          </a:p>
        </p:txBody>
      </p:sp>
      <p:pic>
        <p:nvPicPr>
          <p:cNvPr id="20" name="Picture 19">
            <a:extLst>
              <a:ext uri="{FF2B5EF4-FFF2-40B4-BE49-F238E27FC236}">
                <a16:creationId xmlns:a16="http://schemas.microsoft.com/office/drawing/2014/main" id="{6F829D64-BD6C-48D4-BB74-AB45A5F68253}"/>
              </a:ext>
            </a:extLst>
          </p:cNvPr>
          <p:cNvPicPr>
            <a:picLocks noChangeAspect="1"/>
          </p:cNvPicPr>
          <p:nvPr/>
        </p:nvPicPr>
        <p:blipFill>
          <a:blip r:embed="rId9"/>
          <a:stretch>
            <a:fillRect/>
          </a:stretch>
        </p:blipFill>
        <p:spPr>
          <a:xfrm>
            <a:off x="11409015" y="6798707"/>
            <a:ext cx="4680644" cy="2270688"/>
          </a:xfrm>
          <a:prstGeom prst="rect">
            <a:avLst/>
          </a:prstGeom>
        </p:spPr>
      </p:pic>
      <p:pic>
        <p:nvPicPr>
          <p:cNvPr id="22" name="Picture 21">
            <a:extLst>
              <a:ext uri="{FF2B5EF4-FFF2-40B4-BE49-F238E27FC236}">
                <a16:creationId xmlns:a16="http://schemas.microsoft.com/office/drawing/2014/main" id="{7B8D24D3-8024-4894-9D25-A85148E4FB81}"/>
              </a:ext>
            </a:extLst>
          </p:cNvPr>
          <p:cNvPicPr>
            <a:picLocks noChangeAspect="1"/>
          </p:cNvPicPr>
          <p:nvPr/>
        </p:nvPicPr>
        <p:blipFill>
          <a:blip r:embed="rId10"/>
          <a:stretch>
            <a:fillRect/>
          </a:stretch>
        </p:blipFill>
        <p:spPr>
          <a:xfrm>
            <a:off x="0" y="0"/>
            <a:ext cx="1786617" cy="98796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2895983" y="679374"/>
            <a:ext cx="8052673" cy="489466"/>
          </a:xfrm>
          <a:prstGeom prst="rect">
            <a:avLst/>
          </a:prstGeom>
          <a:noFill/>
          <a:ln/>
        </p:spPr>
        <p:txBody>
          <a:bodyPr wrap="none" lIns="0" tIns="0" rIns="0" bIns="0" rtlCol="0" anchor="t"/>
          <a:lstStyle/>
          <a:p>
            <a:pPr marL="0" indent="0" algn="l">
              <a:lnSpc>
                <a:spcPts val="3850"/>
              </a:lnSpc>
              <a:buNone/>
            </a:pPr>
            <a:r>
              <a:rPr lang="en-US" sz="4000" dirty="0">
                <a:solidFill>
                  <a:srgbClr val="C6BFEE"/>
                </a:solidFill>
                <a:latin typeface="Prompt Medium" pitchFamily="34" charset="0"/>
                <a:ea typeface="Prompt Medium" pitchFamily="34" charset="-122"/>
                <a:cs typeface="Prompt Medium" pitchFamily="34" charset="-120"/>
              </a:rPr>
              <a:t>Kiến Trúc Logic MyMiniCloud (Tổng Quan)</a:t>
            </a:r>
            <a:endParaRPr lang="en-US" sz="4000" dirty="0"/>
          </a:p>
        </p:txBody>
      </p:sp>
      <p:sp>
        <p:nvSpPr>
          <p:cNvPr id="3" name="Text 1"/>
          <p:cNvSpPr/>
          <p:nvPr/>
        </p:nvSpPr>
        <p:spPr>
          <a:xfrm>
            <a:off x="226307" y="1603058"/>
            <a:ext cx="12868275" cy="281940"/>
          </a:xfrm>
          <a:prstGeom prst="rect">
            <a:avLst/>
          </a:prstGeom>
          <a:noFill/>
          <a:ln/>
        </p:spPr>
        <p:txBody>
          <a:bodyPr wrap="none" lIns="0" tIns="0" rIns="0" bIns="0" rtlCol="0" anchor="t"/>
          <a:lstStyle/>
          <a:p>
            <a:pPr marL="0" indent="0" algn="l">
              <a:lnSpc>
                <a:spcPts val="2200"/>
              </a:lnSpc>
              <a:buNone/>
            </a:pPr>
            <a:r>
              <a:rPr lang="en-US" dirty="0">
                <a:solidFill>
                  <a:srgbClr val="DAD8E9"/>
                </a:solidFill>
                <a:latin typeface="Mukta Light" pitchFamily="34" charset="0"/>
                <a:ea typeface="Mukta Light" pitchFamily="34" charset="-122"/>
                <a:cs typeface="Mukta Light" pitchFamily="34" charset="-120"/>
              </a:rPr>
              <a:t>Kiến trúc MyMiniCloud được thiết kế với sự phân tầng rõ ràng, mô phỏng gần đúng một hệ thống đám mây thực tế, đảm bảo tính modular và dễ quản lý.</a:t>
            </a:r>
            <a:endParaRPr lang="en-US" dirty="0"/>
          </a:p>
        </p:txBody>
      </p:sp>
      <p:pic>
        <p:nvPicPr>
          <p:cNvPr id="4" name="Image 0" descr="preencoded.png"/>
          <p:cNvPicPr>
            <a:picLocks noChangeAspect="1"/>
          </p:cNvPicPr>
          <p:nvPr/>
        </p:nvPicPr>
        <p:blipFill>
          <a:blip r:embed="rId3"/>
          <a:stretch>
            <a:fillRect/>
          </a:stretch>
        </p:blipFill>
        <p:spPr>
          <a:xfrm>
            <a:off x="2962632" y="2083237"/>
            <a:ext cx="8705136" cy="4622959"/>
          </a:xfrm>
          <a:prstGeom prst="rect">
            <a:avLst/>
          </a:prstGeom>
        </p:spPr>
      </p:pic>
      <p:sp>
        <p:nvSpPr>
          <p:cNvPr id="5" name="Text 2"/>
          <p:cNvSpPr/>
          <p:nvPr/>
        </p:nvSpPr>
        <p:spPr>
          <a:xfrm>
            <a:off x="7460381" y="5637901"/>
            <a:ext cx="1801511" cy="225189"/>
          </a:xfrm>
          <a:prstGeom prst="rect">
            <a:avLst/>
          </a:prstGeom>
          <a:noFill/>
          <a:ln/>
        </p:spPr>
        <p:txBody>
          <a:bodyPr wrap="none" lIns="0" tIns="0" rIns="0" bIns="0" rtlCol="0" anchor="t"/>
          <a:lstStyle/>
          <a:p>
            <a:pPr marL="0" indent="0" algn="l">
              <a:lnSpc>
                <a:spcPts val="1500"/>
              </a:lnSpc>
              <a:buNone/>
            </a:pPr>
            <a:r>
              <a:rPr lang="en-US" dirty="0">
                <a:solidFill>
                  <a:srgbClr val="DAD8E9"/>
                </a:solidFill>
                <a:latin typeface="Prompt Medium" pitchFamily="34" charset="0"/>
                <a:ea typeface="Prompt Medium" pitchFamily="34" charset="-122"/>
                <a:cs typeface="Prompt Medium" pitchFamily="34" charset="-120"/>
              </a:rPr>
              <a:t>Monitoring</a:t>
            </a:r>
            <a:endParaRPr lang="en-US" dirty="0"/>
          </a:p>
        </p:txBody>
      </p:sp>
      <p:sp>
        <p:nvSpPr>
          <p:cNvPr id="6" name="Text 3"/>
          <p:cNvSpPr/>
          <p:nvPr/>
        </p:nvSpPr>
        <p:spPr>
          <a:xfrm>
            <a:off x="7460381" y="5935150"/>
            <a:ext cx="3296763" cy="202670"/>
          </a:xfrm>
          <a:prstGeom prst="rect">
            <a:avLst/>
          </a:prstGeom>
          <a:noFill/>
          <a:ln/>
        </p:spPr>
        <p:txBody>
          <a:bodyPr wrap="none" lIns="0" tIns="0" rIns="0" bIns="0" rtlCol="0" anchor="t"/>
          <a:lstStyle/>
          <a:p>
            <a:pPr marL="0" indent="0" algn="l">
              <a:lnSpc>
                <a:spcPts val="1350"/>
              </a:lnSpc>
              <a:buNone/>
            </a:pPr>
            <a:r>
              <a:rPr lang="en-US" sz="1400" dirty="0">
                <a:solidFill>
                  <a:srgbClr val="DAD8E9"/>
                </a:solidFill>
                <a:latin typeface="Mukta Light" pitchFamily="34" charset="0"/>
                <a:ea typeface="Mukta Light" pitchFamily="34" charset="-122"/>
                <a:cs typeface="Mukta Light" pitchFamily="34" charset="-120"/>
              </a:rPr>
              <a:t>Node Exporter, Prometheus, Grafana.</a:t>
            </a:r>
            <a:endParaRPr lang="en-US" sz="1400" dirty="0"/>
          </a:p>
        </p:txBody>
      </p:sp>
      <p:pic>
        <p:nvPicPr>
          <p:cNvPr id="7"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904306" y="5709539"/>
            <a:ext cx="270226" cy="270227"/>
          </a:xfrm>
          <a:prstGeom prst="rect">
            <a:avLst/>
          </a:prstGeom>
        </p:spPr>
      </p:pic>
      <p:sp>
        <p:nvSpPr>
          <p:cNvPr id="8" name="Text 4"/>
          <p:cNvSpPr/>
          <p:nvPr/>
        </p:nvSpPr>
        <p:spPr>
          <a:xfrm>
            <a:off x="8162970" y="4656078"/>
            <a:ext cx="1801511" cy="225189"/>
          </a:xfrm>
          <a:prstGeom prst="rect">
            <a:avLst/>
          </a:prstGeom>
          <a:noFill/>
          <a:ln/>
        </p:spPr>
        <p:txBody>
          <a:bodyPr wrap="none" lIns="0" tIns="0" rIns="0" bIns="0" rtlCol="0" anchor="t"/>
          <a:lstStyle/>
          <a:p>
            <a:pPr marL="0" indent="0" algn="l">
              <a:lnSpc>
                <a:spcPts val="1500"/>
              </a:lnSpc>
              <a:buNone/>
            </a:pPr>
            <a:r>
              <a:rPr lang="en-US" dirty="0">
                <a:solidFill>
                  <a:srgbClr val="DAD8E9"/>
                </a:solidFill>
                <a:latin typeface="Prompt Medium" pitchFamily="34" charset="0"/>
                <a:ea typeface="Prompt Medium" pitchFamily="34" charset="-122"/>
                <a:cs typeface="Prompt Medium" pitchFamily="34" charset="-120"/>
              </a:rPr>
              <a:t>Backend</a:t>
            </a:r>
            <a:endParaRPr lang="en-US" dirty="0"/>
          </a:p>
        </p:txBody>
      </p:sp>
      <p:sp>
        <p:nvSpPr>
          <p:cNvPr id="9" name="Text 5"/>
          <p:cNvSpPr/>
          <p:nvPr/>
        </p:nvSpPr>
        <p:spPr>
          <a:xfrm>
            <a:off x="8162970" y="4953327"/>
            <a:ext cx="3296764" cy="202670"/>
          </a:xfrm>
          <a:prstGeom prst="rect">
            <a:avLst/>
          </a:prstGeom>
          <a:noFill/>
          <a:ln/>
        </p:spPr>
        <p:txBody>
          <a:bodyPr wrap="none" lIns="0" tIns="0" rIns="0" bIns="0" rtlCol="0" anchor="t"/>
          <a:lstStyle/>
          <a:p>
            <a:pPr marL="0" indent="0" algn="l">
              <a:lnSpc>
                <a:spcPts val="1350"/>
              </a:lnSpc>
              <a:buNone/>
            </a:pPr>
            <a:r>
              <a:rPr lang="en-US" sz="1400" dirty="0">
                <a:solidFill>
                  <a:srgbClr val="DAD8E9"/>
                </a:solidFill>
                <a:latin typeface="Mukta Light" pitchFamily="34" charset="0"/>
                <a:ea typeface="Mukta Light" pitchFamily="34" charset="-122"/>
                <a:cs typeface="Mukta Light" pitchFamily="34" charset="-120"/>
              </a:rPr>
              <a:t>Web, App, Auth, DB, Object Storage.</a:t>
            </a:r>
            <a:endParaRPr lang="en-US" sz="1400" dirty="0"/>
          </a:p>
        </p:txBody>
      </p:sp>
      <p:pic>
        <p:nvPicPr>
          <p:cNvPr id="10"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7606894" y="4727716"/>
            <a:ext cx="270227" cy="270226"/>
          </a:xfrm>
          <a:prstGeom prst="rect">
            <a:avLst/>
          </a:prstGeom>
        </p:spPr>
      </p:pic>
      <p:sp>
        <p:nvSpPr>
          <p:cNvPr id="11" name="Text 6"/>
          <p:cNvSpPr/>
          <p:nvPr/>
        </p:nvSpPr>
        <p:spPr>
          <a:xfrm>
            <a:off x="8090909" y="3449066"/>
            <a:ext cx="1801511" cy="225189"/>
          </a:xfrm>
          <a:prstGeom prst="rect">
            <a:avLst/>
          </a:prstGeom>
          <a:noFill/>
          <a:ln/>
        </p:spPr>
        <p:txBody>
          <a:bodyPr wrap="none" lIns="0" tIns="0" rIns="0" bIns="0" rtlCol="0" anchor="t"/>
          <a:lstStyle/>
          <a:p>
            <a:pPr marL="0" indent="0" algn="l">
              <a:lnSpc>
                <a:spcPts val="1500"/>
              </a:lnSpc>
              <a:buNone/>
            </a:pPr>
            <a:r>
              <a:rPr lang="en-US" dirty="0">
                <a:solidFill>
                  <a:srgbClr val="DAD8E9"/>
                </a:solidFill>
                <a:latin typeface="Prompt Medium" pitchFamily="34" charset="0"/>
                <a:ea typeface="Prompt Medium" pitchFamily="34" charset="-122"/>
                <a:cs typeface="Prompt Medium" pitchFamily="34" charset="-120"/>
              </a:rPr>
              <a:t>API Gateway</a:t>
            </a:r>
            <a:endParaRPr lang="en-US" dirty="0"/>
          </a:p>
        </p:txBody>
      </p:sp>
      <p:sp>
        <p:nvSpPr>
          <p:cNvPr id="12" name="Text 7"/>
          <p:cNvSpPr/>
          <p:nvPr/>
        </p:nvSpPr>
        <p:spPr>
          <a:xfrm>
            <a:off x="8090909" y="3746315"/>
            <a:ext cx="3296764" cy="202670"/>
          </a:xfrm>
          <a:prstGeom prst="rect">
            <a:avLst/>
          </a:prstGeom>
          <a:noFill/>
          <a:ln/>
        </p:spPr>
        <p:txBody>
          <a:bodyPr wrap="none" lIns="0" tIns="0" rIns="0" bIns="0" rtlCol="0" anchor="t"/>
          <a:lstStyle/>
          <a:p>
            <a:pPr marL="0" indent="0" algn="l">
              <a:lnSpc>
                <a:spcPts val="1350"/>
              </a:lnSpc>
              <a:buNone/>
            </a:pPr>
            <a:r>
              <a:rPr lang="en-US" sz="1400" dirty="0">
                <a:solidFill>
                  <a:srgbClr val="DAD8E9"/>
                </a:solidFill>
                <a:latin typeface="Mukta Light" pitchFamily="34" charset="0"/>
                <a:ea typeface="Mukta Light" pitchFamily="34" charset="-122"/>
                <a:cs typeface="Mukta Light" pitchFamily="34" charset="-120"/>
              </a:rPr>
              <a:t>Nginx reverse proxy / load balancer.</a:t>
            </a:r>
            <a:endParaRPr lang="en-US" sz="1400" dirty="0"/>
          </a:p>
        </p:txBody>
      </p:sp>
      <p:pic>
        <p:nvPicPr>
          <p:cNvPr id="13" name="Image 3" descr="preencoded.png"/>
          <p:cNvPicPr>
            <a:picLocks noChangeAspect="1"/>
          </p:cNvPicPr>
          <p:nvPr/>
        </p:nvPicPr>
        <p:blipFill>
          <a:blip r:embed="rId4">
            <a:extLst>
              <a:ext uri="{96DAC541-7B7A-43D3-8B79-37D633B846F1}">
                <asvg:svgBlip xmlns:asvg="http://schemas.microsoft.com/office/drawing/2016/SVG/main" r:embed="rId7"/>
              </a:ext>
            </a:extLst>
          </a:blip>
          <a:stretch>
            <a:fillRect/>
          </a:stretch>
        </p:blipFill>
        <p:spPr>
          <a:xfrm>
            <a:off x="7534834" y="3520704"/>
            <a:ext cx="270226" cy="270226"/>
          </a:xfrm>
          <a:prstGeom prst="rect">
            <a:avLst/>
          </a:prstGeom>
        </p:spPr>
      </p:pic>
      <p:sp>
        <p:nvSpPr>
          <p:cNvPr id="14" name="Text 8"/>
          <p:cNvSpPr/>
          <p:nvPr/>
        </p:nvSpPr>
        <p:spPr>
          <a:xfrm>
            <a:off x="7316260" y="2359152"/>
            <a:ext cx="1801511" cy="225189"/>
          </a:xfrm>
          <a:prstGeom prst="rect">
            <a:avLst/>
          </a:prstGeom>
          <a:noFill/>
          <a:ln/>
        </p:spPr>
        <p:txBody>
          <a:bodyPr wrap="none" lIns="0" tIns="0" rIns="0" bIns="0" rtlCol="0" anchor="t"/>
          <a:lstStyle/>
          <a:p>
            <a:pPr marL="0" indent="0" algn="l">
              <a:lnSpc>
                <a:spcPts val="1500"/>
              </a:lnSpc>
              <a:buNone/>
            </a:pPr>
            <a:r>
              <a:rPr lang="en-US" dirty="0">
                <a:solidFill>
                  <a:srgbClr val="DAD8E9"/>
                </a:solidFill>
                <a:latin typeface="Prompt Medium" pitchFamily="34" charset="0"/>
                <a:ea typeface="Prompt Medium" pitchFamily="34" charset="-122"/>
                <a:cs typeface="Prompt Medium" pitchFamily="34" charset="-120"/>
              </a:rPr>
              <a:t>Client</a:t>
            </a:r>
            <a:endParaRPr lang="en-US" dirty="0"/>
          </a:p>
        </p:txBody>
      </p:sp>
      <p:sp>
        <p:nvSpPr>
          <p:cNvPr id="15" name="Text 9"/>
          <p:cNvSpPr/>
          <p:nvPr/>
        </p:nvSpPr>
        <p:spPr>
          <a:xfrm>
            <a:off x="7316260" y="2656401"/>
            <a:ext cx="3296764" cy="202670"/>
          </a:xfrm>
          <a:prstGeom prst="rect">
            <a:avLst/>
          </a:prstGeom>
          <a:noFill/>
          <a:ln/>
        </p:spPr>
        <p:txBody>
          <a:bodyPr wrap="none" lIns="0" tIns="0" rIns="0" bIns="0" rtlCol="0" anchor="t"/>
          <a:lstStyle/>
          <a:p>
            <a:pPr marL="0" indent="0" algn="l">
              <a:lnSpc>
                <a:spcPts val="1350"/>
              </a:lnSpc>
              <a:buNone/>
            </a:pPr>
            <a:r>
              <a:rPr lang="en-US" sz="1400" dirty="0">
                <a:solidFill>
                  <a:srgbClr val="DAD8E9"/>
                </a:solidFill>
                <a:latin typeface="Mukta Light" pitchFamily="34" charset="0"/>
                <a:ea typeface="Mukta Light" pitchFamily="34" charset="-122"/>
                <a:cs typeface="Mukta Light" pitchFamily="34" charset="-120"/>
              </a:rPr>
              <a:t>Người dùng và trình duyệt.</a:t>
            </a:r>
            <a:endParaRPr lang="en-US" sz="1400" dirty="0"/>
          </a:p>
        </p:txBody>
      </p:sp>
      <p:pic>
        <p:nvPicPr>
          <p:cNvPr id="16" name="Image 4" descr="preencoded.png"/>
          <p:cNvPicPr>
            <a:picLocks noChangeAspect="1"/>
          </p:cNvPicPr>
          <p:nvPr/>
        </p:nvPicPr>
        <p:blipFill>
          <a:blip r:embed="rId4">
            <a:extLst>
              <a:ext uri="{96DAC541-7B7A-43D3-8B79-37D633B846F1}">
                <asvg:svgBlip xmlns:asvg="http://schemas.microsoft.com/office/drawing/2016/SVG/main" r:embed="rId8"/>
              </a:ext>
            </a:extLst>
          </a:blip>
          <a:stretch>
            <a:fillRect/>
          </a:stretch>
        </p:blipFill>
        <p:spPr>
          <a:xfrm>
            <a:off x="6787207" y="2430790"/>
            <a:ext cx="270227" cy="270227"/>
          </a:xfrm>
          <a:prstGeom prst="rect">
            <a:avLst/>
          </a:prstGeom>
        </p:spPr>
      </p:pic>
      <p:sp>
        <p:nvSpPr>
          <p:cNvPr id="17" name="Text 10"/>
          <p:cNvSpPr/>
          <p:nvPr/>
        </p:nvSpPr>
        <p:spPr>
          <a:xfrm>
            <a:off x="881063" y="6904434"/>
            <a:ext cx="12868275" cy="563880"/>
          </a:xfrm>
          <a:prstGeom prst="rect">
            <a:avLst/>
          </a:prstGeom>
          <a:noFill/>
          <a:ln/>
        </p:spPr>
        <p:txBody>
          <a:bodyPr wrap="square" lIns="0" tIns="0" rIns="0" bIns="0" rtlCol="0" anchor="t"/>
          <a:lstStyle/>
          <a:p>
            <a:pPr marL="0" indent="0" algn="l">
              <a:lnSpc>
                <a:spcPts val="2200"/>
              </a:lnSpc>
              <a:buNone/>
            </a:pPr>
            <a:r>
              <a:rPr lang="en-US" dirty="0">
                <a:solidFill>
                  <a:srgbClr val="DAD8E9"/>
                </a:solidFill>
                <a:latin typeface="Mukta Light" pitchFamily="34" charset="0"/>
                <a:ea typeface="Mukta Light" pitchFamily="34" charset="-122"/>
                <a:cs typeface="Mukta Light" pitchFamily="34" charset="-120"/>
              </a:rPr>
              <a:t>Từ góc nhìn của người dùng (Client), mọi tương tác đều thông qua </a:t>
            </a:r>
            <a:r>
              <a:rPr lang="en-US" dirty="0">
                <a:solidFill>
                  <a:srgbClr val="A95B95"/>
                </a:solidFill>
                <a:latin typeface="Mukta Light" pitchFamily="34" charset="0"/>
                <a:ea typeface="Mukta Light" pitchFamily="34" charset="-122"/>
                <a:cs typeface="Mukta Light" pitchFamily="34" charset="-120"/>
              </a:rPr>
              <a:t>API Gateway</a:t>
            </a:r>
            <a:r>
              <a:rPr lang="en-US" dirty="0">
                <a:solidFill>
                  <a:srgbClr val="DAD8E9"/>
                </a:solidFill>
                <a:latin typeface="Mukta Light" pitchFamily="34" charset="0"/>
                <a:ea typeface="Mukta Light" pitchFamily="34" charset="-122"/>
                <a:cs typeface="Mukta Light" pitchFamily="34" charset="-120"/>
              </a:rPr>
              <a:t>. Điều này giúp ẩn đi sự phức tạp của các dịch vụ backend và cung cấp một điểm truy cập duy nhất, đồng thời cho phép mở rộng và cân bằng tải dễ dàng hơn trong tương lai.</a:t>
            </a:r>
            <a:endParaRPr lang="en-US" dirty="0"/>
          </a:p>
        </p:txBody>
      </p:sp>
      <p:pic>
        <p:nvPicPr>
          <p:cNvPr id="18" name="Picture 17">
            <a:extLst>
              <a:ext uri="{FF2B5EF4-FFF2-40B4-BE49-F238E27FC236}">
                <a16:creationId xmlns:a16="http://schemas.microsoft.com/office/drawing/2014/main" id="{71C6A6F0-D583-4C48-8094-7DE77C54591A}"/>
              </a:ext>
            </a:extLst>
          </p:cNvPr>
          <p:cNvPicPr>
            <a:picLocks noChangeAspect="1"/>
          </p:cNvPicPr>
          <p:nvPr/>
        </p:nvPicPr>
        <p:blipFill>
          <a:blip r:embed="rId9"/>
          <a:stretch>
            <a:fillRect/>
          </a:stretch>
        </p:blipFill>
        <p:spPr>
          <a:xfrm>
            <a:off x="11409015" y="6798707"/>
            <a:ext cx="4680644" cy="2270688"/>
          </a:xfrm>
          <a:prstGeom prst="rect">
            <a:avLst/>
          </a:prstGeom>
        </p:spPr>
      </p:pic>
      <p:pic>
        <p:nvPicPr>
          <p:cNvPr id="19" name="Picture 18">
            <a:extLst>
              <a:ext uri="{FF2B5EF4-FFF2-40B4-BE49-F238E27FC236}">
                <a16:creationId xmlns:a16="http://schemas.microsoft.com/office/drawing/2014/main" id="{EED67B54-938E-40DB-9C3F-F97BAE301D72}"/>
              </a:ext>
            </a:extLst>
          </p:cNvPr>
          <p:cNvPicPr>
            <a:picLocks noChangeAspect="1"/>
          </p:cNvPicPr>
          <p:nvPr/>
        </p:nvPicPr>
        <p:blipFill>
          <a:blip r:embed="rId10"/>
          <a:stretch>
            <a:fillRect/>
          </a:stretch>
        </p:blipFill>
        <p:spPr>
          <a:xfrm>
            <a:off x="-12246" y="0"/>
            <a:ext cx="1786617" cy="98796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3370004" y="1102340"/>
            <a:ext cx="5642253" cy="454462"/>
          </a:xfrm>
          <a:prstGeom prst="rect">
            <a:avLst/>
          </a:prstGeom>
          <a:noFill/>
          <a:ln/>
        </p:spPr>
        <p:txBody>
          <a:bodyPr wrap="none" lIns="0" tIns="0" rIns="0" bIns="0" rtlCol="0" anchor="t"/>
          <a:lstStyle/>
          <a:p>
            <a:pPr marL="0" indent="0" algn="l">
              <a:lnSpc>
                <a:spcPts val="3550"/>
              </a:lnSpc>
              <a:buNone/>
            </a:pPr>
            <a:r>
              <a:rPr lang="en-US" sz="4000" dirty="0">
                <a:solidFill>
                  <a:srgbClr val="C6BFEE"/>
                </a:solidFill>
                <a:latin typeface="Prompt Medium" pitchFamily="34" charset="0"/>
                <a:ea typeface="Prompt Medium" pitchFamily="34" charset="-122"/>
                <a:cs typeface="Prompt Medium" pitchFamily="34" charset="-120"/>
              </a:rPr>
              <a:t>9 Server và Vai Trò Quan Trọng</a:t>
            </a:r>
            <a:endParaRPr lang="en-US" sz="4000" dirty="0"/>
          </a:p>
        </p:txBody>
      </p:sp>
      <p:sp>
        <p:nvSpPr>
          <p:cNvPr id="4" name="Shape 2"/>
          <p:cNvSpPr/>
          <p:nvPr/>
        </p:nvSpPr>
        <p:spPr>
          <a:xfrm>
            <a:off x="881063" y="2039898"/>
            <a:ext cx="4180284" cy="1221581"/>
          </a:xfrm>
          <a:prstGeom prst="roundRect">
            <a:avLst>
              <a:gd name="adj" fmla="val 8982"/>
            </a:avLst>
          </a:prstGeom>
          <a:solidFill>
            <a:srgbClr val="0B0C23">
              <a:alpha val="95000"/>
            </a:srgbClr>
          </a:solidFill>
          <a:ln w="22860">
            <a:solidFill>
              <a:srgbClr val="6D4562"/>
            </a:solidFill>
            <a:prstDash val="solid"/>
          </a:ln>
        </p:spPr>
      </p:sp>
      <p:sp>
        <p:nvSpPr>
          <p:cNvPr id="5" name="Shape 3"/>
          <p:cNvSpPr/>
          <p:nvPr/>
        </p:nvSpPr>
        <p:spPr>
          <a:xfrm>
            <a:off x="858203" y="2039898"/>
            <a:ext cx="91440" cy="1221581"/>
          </a:xfrm>
          <a:prstGeom prst="roundRect">
            <a:avLst>
              <a:gd name="adj" fmla="val 75166"/>
            </a:avLst>
          </a:prstGeom>
          <a:solidFill>
            <a:srgbClr val="A95B95"/>
          </a:solidFill>
          <a:ln/>
        </p:spPr>
      </p:sp>
      <p:sp>
        <p:nvSpPr>
          <p:cNvPr id="6" name="Text 4"/>
          <p:cNvSpPr/>
          <p:nvPr/>
        </p:nvSpPr>
        <p:spPr>
          <a:xfrm>
            <a:off x="2073354" y="2226350"/>
            <a:ext cx="1864162" cy="227171"/>
          </a:xfrm>
          <a:prstGeom prst="rect">
            <a:avLst/>
          </a:prstGeom>
          <a:noFill/>
          <a:ln/>
        </p:spPr>
        <p:txBody>
          <a:bodyPr wrap="none" lIns="0" tIns="0" rIns="0" bIns="0" rtlCol="0" anchor="t"/>
          <a:lstStyle/>
          <a:p>
            <a:pPr marL="0" indent="0" algn="ctr">
              <a:lnSpc>
                <a:spcPts val="1750"/>
              </a:lnSpc>
              <a:buNone/>
            </a:pPr>
            <a:r>
              <a:rPr lang="en-US" sz="1750" dirty="0">
                <a:solidFill>
                  <a:srgbClr val="DAD8E9"/>
                </a:solidFill>
                <a:latin typeface="Prompt Medium" pitchFamily="34" charset="0"/>
                <a:ea typeface="Prompt Medium" pitchFamily="34" charset="-122"/>
                <a:cs typeface="Prompt Medium" pitchFamily="34" charset="-120"/>
              </a:rPr>
              <a:t>web-frontend-server</a:t>
            </a:r>
            <a:endParaRPr lang="en-US" sz="1750" dirty="0"/>
          </a:p>
        </p:txBody>
      </p:sp>
      <p:sp>
        <p:nvSpPr>
          <p:cNvPr id="7" name="Text 5"/>
          <p:cNvSpPr/>
          <p:nvPr/>
        </p:nvSpPr>
        <p:spPr>
          <a:xfrm>
            <a:off x="1136094" y="2551628"/>
            <a:ext cx="3738801" cy="261699"/>
          </a:xfrm>
          <a:prstGeom prst="rect">
            <a:avLst/>
          </a:prstGeom>
          <a:noFill/>
          <a:ln/>
        </p:spPr>
        <p:txBody>
          <a:bodyPr wrap="none" lIns="0" tIns="0" rIns="0" bIns="0" rtlCol="0" anchor="t"/>
          <a:lstStyle/>
          <a:p>
            <a:pPr marL="0" indent="0" algn="ctr">
              <a:lnSpc>
                <a:spcPts val="2050"/>
              </a:lnSpc>
              <a:buNone/>
            </a:pPr>
            <a:r>
              <a:rPr lang="en-US" sz="1750" dirty="0">
                <a:solidFill>
                  <a:srgbClr val="DAD8E9"/>
                </a:solidFill>
                <a:latin typeface="Mukta Light" pitchFamily="34" charset="0"/>
                <a:ea typeface="Mukta Light" pitchFamily="34" charset="-122"/>
                <a:cs typeface="Mukta Light" pitchFamily="34" charset="-120"/>
              </a:rPr>
              <a:t>Cung cấp giao diện người dùng tĩnh và blog.</a:t>
            </a:r>
            <a:endParaRPr lang="en-US" sz="1750" dirty="0"/>
          </a:p>
        </p:txBody>
      </p:sp>
      <p:sp>
        <p:nvSpPr>
          <p:cNvPr id="8" name="Shape 6"/>
          <p:cNvSpPr/>
          <p:nvPr/>
        </p:nvSpPr>
        <p:spPr>
          <a:xfrm>
            <a:off x="5224939" y="2039898"/>
            <a:ext cx="4180403" cy="1221581"/>
          </a:xfrm>
          <a:prstGeom prst="roundRect">
            <a:avLst>
              <a:gd name="adj" fmla="val 8982"/>
            </a:avLst>
          </a:prstGeom>
          <a:solidFill>
            <a:srgbClr val="0B0C23">
              <a:alpha val="95000"/>
            </a:srgbClr>
          </a:solidFill>
          <a:ln w="22860">
            <a:solidFill>
              <a:srgbClr val="6D4562"/>
            </a:solidFill>
            <a:prstDash val="solid"/>
          </a:ln>
        </p:spPr>
      </p:sp>
      <p:sp>
        <p:nvSpPr>
          <p:cNvPr id="9" name="Shape 7"/>
          <p:cNvSpPr/>
          <p:nvPr/>
        </p:nvSpPr>
        <p:spPr>
          <a:xfrm>
            <a:off x="5202079" y="2039898"/>
            <a:ext cx="91440" cy="1221581"/>
          </a:xfrm>
          <a:prstGeom prst="roundRect">
            <a:avLst>
              <a:gd name="adj" fmla="val 75166"/>
            </a:avLst>
          </a:prstGeom>
          <a:solidFill>
            <a:srgbClr val="A95B95"/>
          </a:solidFill>
          <a:ln/>
        </p:spPr>
      </p:sp>
      <p:sp>
        <p:nvSpPr>
          <p:cNvPr id="10" name="Text 8"/>
          <p:cNvSpPr/>
          <p:nvPr/>
        </p:nvSpPr>
        <p:spPr>
          <a:xfrm>
            <a:off x="6118860" y="2226350"/>
            <a:ext cx="2461022" cy="227171"/>
          </a:xfrm>
          <a:prstGeom prst="rect">
            <a:avLst/>
          </a:prstGeom>
          <a:noFill/>
          <a:ln/>
        </p:spPr>
        <p:txBody>
          <a:bodyPr wrap="none" lIns="0" tIns="0" rIns="0" bIns="0" rtlCol="0" anchor="t"/>
          <a:lstStyle/>
          <a:p>
            <a:pPr marL="0" indent="0" algn="ctr">
              <a:lnSpc>
                <a:spcPts val="1750"/>
              </a:lnSpc>
              <a:buNone/>
            </a:pPr>
            <a:r>
              <a:rPr lang="en-US" sz="1750" dirty="0">
                <a:solidFill>
                  <a:srgbClr val="DAD8E9"/>
                </a:solidFill>
                <a:latin typeface="Prompt Medium" pitchFamily="34" charset="0"/>
                <a:ea typeface="Prompt Medium" pitchFamily="34" charset="-122"/>
                <a:cs typeface="Prompt Medium" pitchFamily="34" charset="-120"/>
              </a:rPr>
              <a:t>application-backend-server</a:t>
            </a:r>
            <a:endParaRPr lang="en-US" sz="1750" dirty="0"/>
          </a:p>
        </p:txBody>
      </p:sp>
      <p:sp>
        <p:nvSpPr>
          <p:cNvPr id="11" name="Text 9"/>
          <p:cNvSpPr/>
          <p:nvPr/>
        </p:nvSpPr>
        <p:spPr>
          <a:xfrm>
            <a:off x="5479971" y="2551628"/>
            <a:ext cx="3738920" cy="523399"/>
          </a:xfrm>
          <a:prstGeom prst="rect">
            <a:avLst/>
          </a:prstGeom>
          <a:noFill/>
          <a:ln/>
        </p:spPr>
        <p:txBody>
          <a:bodyPr wrap="square" lIns="0" tIns="0" rIns="0" bIns="0" rtlCol="0" anchor="t"/>
          <a:lstStyle/>
          <a:p>
            <a:pPr marL="0" indent="0" algn="ctr">
              <a:lnSpc>
                <a:spcPts val="2050"/>
              </a:lnSpc>
              <a:buNone/>
            </a:pPr>
            <a:r>
              <a:rPr lang="en-US" sz="1750" dirty="0">
                <a:solidFill>
                  <a:srgbClr val="DAD8E9"/>
                </a:solidFill>
                <a:latin typeface="Mukta Light" pitchFamily="34" charset="0"/>
                <a:ea typeface="Mukta Light" pitchFamily="34" charset="-122"/>
                <a:cs typeface="Mukta Light" pitchFamily="34" charset="-120"/>
              </a:rPr>
              <a:t>Chứa các API xử lý logic nghiệp vụ, phát triển bằng Flask.</a:t>
            </a:r>
            <a:endParaRPr lang="en-US" sz="1750" dirty="0"/>
          </a:p>
        </p:txBody>
      </p:sp>
      <p:sp>
        <p:nvSpPr>
          <p:cNvPr id="12" name="Shape 10"/>
          <p:cNvSpPr/>
          <p:nvPr/>
        </p:nvSpPr>
        <p:spPr>
          <a:xfrm>
            <a:off x="9568934" y="2039898"/>
            <a:ext cx="4316399" cy="1221581"/>
          </a:xfrm>
          <a:prstGeom prst="roundRect">
            <a:avLst>
              <a:gd name="adj" fmla="val 8982"/>
            </a:avLst>
          </a:prstGeom>
          <a:solidFill>
            <a:srgbClr val="0B0C23">
              <a:alpha val="95000"/>
            </a:srgbClr>
          </a:solidFill>
          <a:ln w="22860">
            <a:solidFill>
              <a:srgbClr val="6D4562"/>
            </a:solidFill>
            <a:prstDash val="solid"/>
          </a:ln>
        </p:spPr>
      </p:sp>
      <p:sp>
        <p:nvSpPr>
          <p:cNvPr id="13" name="Shape 11"/>
          <p:cNvSpPr/>
          <p:nvPr/>
        </p:nvSpPr>
        <p:spPr>
          <a:xfrm>
            <a:off x="9546074" y="2039898"/>
            <a:ext cx="91440" cy="1221581"/>
          </a:xfrm>
          <a:prstGeom prst="roundRect">
            <a:avLst>
              <a:gd name="adj" fmla="val 75166"/>
            </a:avLst>
          </a:prstGeom>
          <a:solidFill>
            <a:srgbClr val="A95B95"/>
          </a:solidFill>
          <a:ln/>
        </p:spPr>
      </p:sp>
      <p:sp>
        <p:nvSpPr>
          <p:cNvPr id="14" name="Text 12"/>
          <p:cNvSpPr/>
          <p:nvPr/>
        </p:nvSpPr>
        <p:spPr>
          <a:xfrm>
            <a:off x="10524292" y="2226350"/>
            <a:ext cx="2338268" cy="227171"/>
          </a:xfrm>
          <a:prstGeom prst="rect">
            <a:avLst/>
          </a:prstGeom>
          <a:noFill/>
          <a:ln/>
        </p:spPr>
        <p:txBody>
          <a:bodyPr wrap="none" lIns="0" tIns="0" rIns="0" bIns="0" rtlCol="0" anchor="t"/>
          <a:lstStyle/>
          <a:p>
            <a:pPr marL="0" indent="0" algn="ctr">
              <a:lnSpc>
                <a:spcPts val="1750"/>
              </a:lnSpc>
              <a:buNone/>
            </a:pPr>
            <a:r>
              <a:rPr lang="en-US" sz="1750" dirty="0">
                <a:solidFill>
                  <a:srgbClr val="DAD8E9"/>
                </a:solidFill>
                <a:latin typeface="Prompt Medium" pitchFamily="34" charset="0"/>
                <a:ea typeface="Prompt Medium" pitchFamily="34" charset="-122"/>
                <a:cs typeface="Prompt Medium" pitchFamily="34" charset="-120"/>
              </a:rPr>
              <a:t>relational-database-server</a:t>
            </a:r>
            <a:endParaRPr lang="en-US" sz="1750" dirty="0"/>
          </a:p>
        </p:txBody>
      </p:sp>
      <p:sp>
        <p:nvSpPr>
          <p:cNvPr id="15" name="Text 13"/>
          <p:cNvSpPr/>
          <p:nvPr/>
        </p:nvSpPr>
        <p:spPr>
          <a:xfrm>
            <a:off x="9823966" y="2551628"/>
            <a:ext cx="3738920" cy="261699"/>
          </a:xfrm>
          <a:prstGeom prst="rect">
            <a:avLst/>
          </a:prstGeom>
          <a:noFill/>
          <a:ln/>
        </p:spPr>
        <p:txBody>
          <a:bodyPr wrap="none" lIns="0" tIns="0" rIns="0" bIns="0" rtlCol="0" anchor="t"/>
          <a:lstStyle/>
          <a:p>
            <a:pPr marL="0" indent="0" algn="ctr">
              <a:lnSpc>
                <a:spcPts val="2050"/>
              </a:lnSpc>
              <a:buNone/>
            </a:pPr>
            <a:r>
              <a:rPr lang="en-US" sz="1750" dirty="0">
                <a:solidFill>
                  <a:srgbClr val="DAD8E9"/>
                </a:solidFill>
                <a:latin typeface="Mukta Light" pitchFamily="34" charset="0"/>
                <a:ea typeface="Mukta Light" pitchFamily="34" charset="-122"/>
                <a:cs typeface="Mukta Light" pitchFamily="34" charset="-120"/>
              </a:rPr>
              <a:t>Lưu trữ dữ liệu ứng dụng, sử dụng MariaDB.</a:t>
            </a:r>
            <a:endParaRPr lang="en-US" sz="1750" dirty="0"/>
          </a:p>
        </p:txBody>
      </p:sp>
      <p:sp>
        <p:nvSpPr>
          <p:cNvPr id="16" name="Shape 14"/>
          <p:cNvSpPr/>
          <p:nvPr/>
        </p:nvSpPr>
        <p:spPr>
          <a:xfrm>
            <a:off x="881063" y="3425071"/>
            <a:ext cx="4180284" cy="1221581"/>
          </a:xfrm>
          <a:prstGeom prst="roundRect">
            <a:avLst>
              <a:gd name="adj" fmla="val 8982"/>
            </a:avLst>
          </a:prstGeom>
          <a:solidFill>
            <a:srgbClr val="0B0C23">
              <a:alpha val="95000"/>
            </a:srgbClr>
          </a:solidFill>
          <a:ln w="22860">
            <a:solidFill>
              <a:srgbClr val="6D4562"/>
            </a:solidFill>
            <a:prstDash val="solid"/>
          </a:ln>
        </p:spPr>
      </p:sp>
      <p:sp>
        <p:nvSpPr>
          <p:cNvPr id="17" name="Shape 15"/>
          <p:cNvSpPr/>
          <p:nvPr/>
        </p:nvSpPr>
        <p:spPr>
          <a:xfrm>
            <a:off x="858203" y="3425071"/>
            <a:ext cx="91440" cy="1221581"/>
          </a:xfrm>
          <a:prstGeom prst="roundRect">
            <a:avLst>
              <a:gd name="adj" fmla="val 75166"/>
            </a:avLst>
          </a:prstGeom>
          <a:solidFill>
            <a:srgbClr val="A95B95"/>
          </a:solidFill>
          <a:ln/>
        </p:spPr>
      </p:sp>
      <p:sp>
        <p:nvSpPr>
          <p:cNvPr id="18" name="Text 16"/>
          <p:cNvSpPr/>
          <p:nvPr/>
        </p:nvSpPr>
        <p:spPr>
          <a:xfrm>
            <a:off x="1668899" y="3611523"/>
            <a:ext cx="2673191" cy="227171"/>
          </a:xfrm>
          <a:prstGeom prst="rect">
            <a:avLst/>
          </a:prstGeom>
          <a:noFill/>
          <a:ln/>
        </p:spPr>
        <p:txBody>
          <a:bodyPr wrap="none" lIns="0" tIns="0" rIns="0" bIns="0" rtlCol="0" anchor="t"/>
          <a:lstStyle/>
          <a:p>
            <a:pPr marL="0" indent="0" algn="ctr">
              <a:lnSpc>
                <a:spcPts val="1750"/>
              </a:lnSpc>
              <a:buNone/>
            </a:pPr>
            <a:r>
              <a:rPr lang="en-US" sz="1750" dirty="0">
                <a:solidFill>
                  <a:srgbClr val="DAD8E9"/>
                </a:solidFill>
                <a:latin typeface="Prompt Medium" pitchFamily="34" charset="0"/>
                <a:ea typeface="Prompt Medium" pitchFamily="34" charset="-122"/>
                <a:cs typeface="Prompt Medium" pitchFamily="34" charset="-120"/>
              </a:rPr>
              <a:t>authentication-identity-server</a:t>
            </a:r>
            <a:endParaRPr lang="en-US" sz="1750" dirty="0"/>
          </a:p>
        </p:txBody>
      </p:sp>
      <p:sp>
        <p:nvSpPr>
          <p:cNvPr id="19" name="Text 17"/>
          <p:cNvSpPr/>
          <p:nvPr/>
        </p:nvSpPr>
        <p:spPr>
          <a:xfrm>
            <a:off x="1136094" y="3936802"/>
            <a:ext cx="3738801" cy="523399"/>
          </a:xfrm>
          <a:prstGeom prst="rect">
            <a:avLst/>
          </a:prstGeom>
          <a:noFill/>
          <a:ln/>
        </p:spPr>
        <p:txBody>
          <a:bodyPr wrap="square" lIns="0" tIns="0" rIns="0" bIns="0" rtlCol="0" anchor="t"/>
          <a:lstStyle/>
          <a:p>
            <a:pPr marL="0" indent="0" algn="ctr">
              <a:lnSpc>
                <a:spcPts val="2050"/>
              </a:lnSpc>
              <a:buNone/>
            </a:pPr>
            <a:r>
              <a:rPr lang="en-US" sz="1750" dirty="0">
                <a:solidFill>
                  <a:srgbClr val="DAD8E9"/>
                </a:solidFill>
                <a:latin typeface="Mukta Light" pitchFamily="34" charset="0"/>
                <a:ea typeface="Mukta Light" pitchFamily="34" charset="-122"/>
                <a:cs typeface="Mukta Light" pitchFamily="34" charset="-120"/>
              </a:rPr>
              <a:t>Quản lý danh tính và xác thực người dùng, sử dụng Keycloak.</a:t>
            </a:r>
            <a:endParaRPr lang="en-US" sz="1750" dirty="0"/>
          </a:p>
        </p:txBody>
      </p:sp>
      <p:sp>
        <p:nvSpPr>
          <p:cNvPr id="20" name="Shape 18"/>
          <p:cNvSpPr/>
          <p:nvPr/>
        </p:nvSpPr>
        <p:spPr>
          <a:xfrm>
            <a:off x="5224939" y="3425071"/>
            <a:ext cx="4180403" cy="1221581"/>
          </a:xfrm>
          <a:prstGeom prst="roundRect">
            <a:avLst>
              <a:gd name="adj" fmla="val 8982"/>
            </a:avLst>
          </a:prstGeom>
          <a:solidFill>
            <a:srgbClr val="0B0C23">
              <a:alpha val="95000"/>
            </a:srgbClr>
          </a:solidFill>
          <a:ln w="22860">
            <a:solidFill>
              <a:srgbClr val="6D4562"/>
            </a:solidFill>
            <a:prstDash val="solid"/>
          </a:ln>
        </p:spPr>
      </p:sp>
      <p:sp>
        <p:nvSpPr>
          <p:cNvPr id="21" name="Shape 19"/>
          <p:cNvSpPr/>
          <p:nvPr/>
        </p:nvSpPr>
        <p:spPr>
          <a:xfrm>
            <a:off x="5202079" y="3425071"/>
            <a:ext cx="91440" cy="1221581"/>
          </a:xfrm>
          <a:prstGeom prst="roundRect">
            <a:avLst>
              <a:gd name="adj" fmla="val 75166"/>
            </a:avLst>
          </a:prstGeom>
          <a:solidFill>
            <a:srgbClr val="A95B95"/>
          </a:solidFill>
          <a:ln/>
        </p:spPr>
      </p:sp>
      <p:sp>
        <p:nvSpPr>
          <p:cNvPr id="22" name="Text 20"/>
          <p:cNvSpPr/>
          <p:nvPr/>
        </p:nvSpPr>
        <p:spPr>
          <a:xfrm>
            <a:off x="6376273" y="3611523"/>
            <a:ext cx="1946315" cy="227171"/>
          </a:xfrm>
          <a:prstGeom prst="rect">
            <a:avLst/>
          </a:prstGeom>
          <a:noFill/>
          <a:ln/>
        </p:spPr>
        <p:txBody>
          <a:bodyPr wrap="none" lIns="0" tIns="0" rIns="0" bIns="0" rtlCol="0" anchor="t"/>
          <a:lstStyle/>
          <a:p>
            <a:pPr marL="0" indent="0" algn="ctr">
              <a:lnSpc>
                <a:spcPts val="1750"/>
              </a:lnSpc>
              <a:buNone/>
            </a:pPr>
            <a:r>
              <a:rPr lang="en-US" sz="1750" dirty="0">
                <a:solidFill>
                  <a:srgbClr val="DAD8E9"/>
                </a:solidFill>
                <a:latin typeface="Prompt Medium" pitchFamily="34" charset="0"/>
                <a:ea typeface="Prompt Medium" pitchFamily="34" charset="-122"/>
                <a:cs typeface="Prompt Medium" pitchFamily="34" charset="-120"/>
              </a:rPr>
              <a:t>object-storage-server</a:t>
            </a:r>
            <a:endParaRPr lang="en-US" sz="1750" dirty="0"/>
          </a:p>
        </p:txBody>
      </p:sp>
      <p:sp>
        <p:nvSpPr>
          <p:cNvPr id="23" name="Text 21"/>
          <p:cNvSpPr/>
          <p:nvPr/>
        </p:nvSpPr>
        <p:spPr>
          <a:xfrm>
            <a:off x="5479971" y="3936802"/>
            <a:ext cx="3738920" cy="523399"/>
          </a:xfrm>
          <a:prstGeom prst="rect">
            <a:avLst/>
          </a:prstGeom>
          <a:noFill/>
          <a:ln/>
        </p:spPr>
        <p:txBody>
          <a:bodyPr wrap="square" lIns="0" tIns="0" rIns="0" bIns="0" rtlCol="0" anchor="t"/>
          <a:lstStyle/>
          <a:p>
            <a:pPr marL="0" indent="0" algn="ctr">
              <a:lnSpc>
                <a:spcPts val="2050"/>
              </a:lnSpc>
              <a:buNone/>
            </a:pPr>
            <a:r>
              <a:rPr lang="en-US" sz="1750" dirty="0">
                <a:solidFill>
                  <a:srgbClr val="DAD8E9"/>
                </a:solidFill>
                <a:latin typeface="Mukta Light" pitchFamily="34" charset="0"/>
                <a:ea typeface="Mukta Light" pitchFamily="34" charset="-122"/>
                <a:cs typeface="Mukta Light" pitchFamily="34" charset="-120"/>
              </a:rPr>
              <a:t>Lưu trữ các đối tượng lớn như hình ảnh, video, sử dụng MinIO.</a:t>
            </a:r>
            <a:endParaRPr lang="en-US" sz="1750" dirty="0"/>
          </a:p>
        </p:txBody>
      </p:sp>
      <p:sp>
        <p:nvSpPr>
          <p:cNvPr id="24" name="Shape 22"/>
          <p:cNvSpPr/>
          <p:nvPr/>
        </p:nvSpPr>
        <p:spPr>
          <a:xfrm>
            <a:off x="9568934" y="3425071"/>
            <a:ext cx="4316399" cy="1221581"/>
          </a:xfrm>
          <a:prstGeom prst="roundRect">
            <a:avLst>
              <a:gd name="adj" fmla="val 8982"/>
            </a:avLst>
          </a:prstGeom>
          <a:solidFill>
            <a:srgbClr val="0B0C23">
              <a:alpha val="95000"/>
            </a:srgbClr>
          </a:solidFill>
          <a:ln w="22860">
            <a:solidFill>
              <a:srgbClr val="6D4562"/>
            </a:solidFill>
            <a:prstDash val="solid"/>
          </a:ln>
        </p:spPr>
      </p:sp>
      <p:sp>
        <p:nvSpPr>
          <p:cNvPr id="25" name="Shape 23"/>
          <p:cNvSpPr/>
          <p:nvPr/>
        </p:nvSpPr>
        <p:spPr>
          <a:xfrm>
            <a:off x="9546074" y="3425071"/>
            <a:ext cx="91440" cy="1221581"/>
          </a:xfrm>
          <a:prstGeom prst="roundRect">
            <a:avLst>
              <a:gd name="adj" fmla="val 75166"/>
            </a:avLst>
          </a:prstGeom>
          <a:solidFill>
            <a:srgbClr val="A95B95"/>
          </a:solidFill>
          <a:ln/>
        </p:spPr>
      </p:sp>
      <p:sp>
        <p:nvSpPr>
          <p:cNvPr id="26" name="Text 24"/>
          <p:cNvSpPr/>
          <p:nvPr/>
        </p:nvSpPr>
        <p:spPr>
          <a:xfrm>
            <a:off x="10784324" y="3611523"/>
            <a:ext cx="1818203" cy="227171"/>
          </a:xfrm>
          <a:prstGeom prst="rect">
            <a:avLst/>
          </a:prstGeom>
          <a:noFill/>
          <a:ln/>
        </p:spPr>
        <p:txBody>
          <a:bodyPr wrap="none" lIns="0" tIns="0" rIns="0" bIns="0" rtlCol="0" anchor="t"/>
          <a:lstStyle/>
          <a:p>
            <a:pPr marL="0" indent="0" algn="ctr">
              <a:lnSpc>
                <a:spcPts val="1750"/>
              </a:lnSpc>
              <a:buNone/>
            </a:pPr>
            <a:r>
              <a:rPr lang="en-US" sz="1750" dirty="0">
                <a:solidFill>
                  <a:srgbClr val="DAD8E9"/>
                </a:solidFill>
                <a:latin typeface="Prompt Medium" pitchFamily="34" charset="0"/>
                <a:ea typeface="Prompt Medium" pitchFamily="34" charset="-122"/>
                <a:cs typeface="Prompt Medium" pitchFamily="34" charset="-120"/>
              </a:rPr>
              <a:t>internal-dns-server</a:t>
            </a:r>
            <a:endParaRPr lang="en-US" sz="1750" dirty="0"/>
          </a:p>
        </p:txBody>
      </p:sp>
      <p:sp>
        <p:nvSpPr>
          <p:cNvPr id="27" name="Text 25"/>
          <p:cNvSpPr/>
          <p:nvPr/>
        </p:nvSpPr>
        <p:spPr>
          <a:xfrm>
            <a:off x="9823966" y="3936802"/>
            <a:ext cx="3738920" cy="261699"/>
          </a:xfrm>
          <a:prstGeom prst="rect">
            <a:avLst/>
          </a:prstGeom>
          <a:noFill/>
          <a:ln/>
        </p:spPr>
        <p:txBody>
          <a:bodyPr wrap="none" lIns="0" tIns="0" rIns="0" bIns="0" rtlCol="0" anchor="t"/>
          <a:lstStyle/>
          <a:p>
            <a:pPr marL="0" indent="0" algn="ctr">
              <a:lnSpc>
                <a:spcPts val="2050"/>
              </a:lnSpc>
              <a:buNone/>
            </a:pPr>
            <a:r>
              <a:rPr lang="en-US" sz="1750" dirty="0">
                <a:solidFill>
                  <a:srgbClr val="DAD8E9"/>
                </a:solidFill>
                <a:latin typeface="Mukta Light" pitchFamily="34" charset="0"/>
                <a:ea typeface="Mukta Light" pitchFamily="34" charset="-122"/>
                <a:cs typeface="Mukta Light" pitchFamily="34" charset="-120"/>
              </a:rPr>
              <a:t>Phân giải tên miền nội bộ cho các dịch vụ.</a:t>
            </a:r>
            <a:endParaRPr lang="en-US" sz="1750" dirty="0"/>
          </a:p>
        </p:txBody>
      </p:sp>
      <p:sp>
        <p:nvSpPr>
          <p:cNvPr id="28" name="Shape 26"/>
          <p:cNvSpPr/>
          <p:nvPr/>
        </p:nvSpPr>
        <p:spPr>
          <a:xfrm>
            <a:off x="881063" y="4810244"/>
            <a:ext cx="4180284" cy="1221581"/>
          </a:xfrm>
          <a:prstGeom prst="roundRect">
            <a:avLst>
              <a:gd name="adj" fmla="val 8982"/>
            </a:avLst>
          </a:prstGeom>
          <a:solidFill>
            <a:srgbClr val="0B0C23">
              <a:alpha val="95000"/>
            </a:srgbClr>
          </a:solidFill>
          <a:ln w="22860">
            <a:solidFill>
              <a:srgbClr val="6D4562"/>
            </a:solidFill>
            <a:prstDash val="solid"/>
          </a:ln>
        </p:spPr>
      </p:sp>
      <p:sp>
        <p:nvSpPr>
          <p:cNvPr id="29" name="Shape 27"/>
          <p:cNvSpPr/>
          <p:nvPr/>
        </p:nvSpPr>
        <p:spPr>
          <a:xfrm>
            <a:off x="858203" y="4810244"/>
            <a:ext cx="91440" cy="1221581"/>
          </a:xfrm>
          <a:prstGeom prst="roundRect">
            <a:avLst>
              <a:gd name="adj" fmla="val 75166"/>
            </a:avLst>
          </a:prstGeom>
          <a:solidFill>
            <a:srgbClr val="A95B95"/>
          </a:solidFill>
          <a:ln/>
        </p:spPr>
      </p:sp>
      <p:sp>
        <p:nvSpPr>
          <p:cNvPr id="30" name="Text 28"/>
          <p:cNvSpPr/>
          <p:nvPr/>
        </p:nvSpPr>
        <p:spPr>
          <a:xfrm>
            <a:off x="1508641" y="4996696"/>
            <a:ext cx="2993708" cy="227171"/>
          </a:xfrm>
          <a:prstGeom prst="rect">
            <a:avLst/>
          </a:prstGeom>
          <a:noFill/>
          <a:ln/>
        </p:spPr>
        <p:txBody>
          <a:bodyPr wrap="none" lIns="0" tIns="0" rIns="0" bIns="0" rtlCol="0" anchor="t"/>
          <a:lstStyle/>
          <a:p>
            <a:pPr marL="0" indent="0" algn="ctr">
              <a:lnSpc>
                <a:spcPts val="1750"/>
              </a:lnSpc>
              <a:buNone/>
            </a:pPr>
            <a:r>
              <a:rPr lang="en-US" sz="1750" dirty="0">
                <a:solidFill>
                  <a:srgbClr val="DAD8E9"/>
                </a:solidFill>
                <a:latin typeface="Prompt Medium" pitchFamily="34" charset="0"/>
                <a:ea typeface="Prompt Medium" pitchFamily="34" charset="-122"/>
                <a:cs typeface="Prompt Medium" pitchFamily="34" charset="-120"/>
              </a:rPr>
              <a:t>monitoring-node-exporter-server</a:t>
            </a:r>
            <a:endParaRPr lang="en-US" sz="1750" dirty="0"/>
          </a:p>
        </p:txBody>
      </p:sp>
      <p:sp>
        <p:nvSpPr>
          <p:cNvPr id="31" name="Text 29"/>
          <p:cNvSpPr/>
          <p:nvPr/>
        </p:nvSpPr>
        <p:spPr>
          <a:xfrm>
            <a:off x="1136094" y="5321975"/>
            <a:ext cx="3738801" cy="261699"/>
          </a:xfrm>
          <a:prstGeom prst="rect">
            <a:avLst/>
          </a:prstGeom>
          <a:noFill/>
          <a:ln/>
        </p:spPr>
        <p:txBody>
          <a:bodyPr wrap="none" lIns="0" tIns="0" rIns="0" bIns="0" rtlCol="0" anchor="t"/>
          <a:lstStyle/>
          <a:p>
            <a:pPr marL="0" indent="0" algn="ctr">
              <a:lnSpc>
                <a:spcPts val="2050"/>
              </a:lnSpc>
              <a:buNone/>
            </a:pPr>
            <a:r>
              <a:rPr lang="en-US" sz="1750" dirty="0">
                <a:solidFill>
                  <a:srgbClr val="DAD8E9"/>
                </a:solidFill>
                <a:latin typeface="Mukta Light" pitchFamily="34" charset="0"/>
                <a:ea typeface="Mukta Light" pitchFamily="34" charset="-122"/>
                <a:cs typeface="Mukta Light" pitchFamily="34" charset="-120"/>
              </a:rPr>
              <a:t>Thu thập dữ liệu hiệu suất từ các máy chủ.</a:t>
            </a:r>
            <a:endParaRPr lang="en-US" sz="1750" dirty="0"/>
          </a:p>
        </p:txBody>
      </p:sp>
      <p:sp>
        <p:nvSpPr>
          <p:cNvPr id="32" name="Shape 30"/>
          <p:cNvSpPr/>
          <p:nvPr/>
        </p:nvSpPr>
        <p:spPr>
          <a:xfrm>
            <a:off x="5224939" y="4810244"/>
            <a:ext cx="4180403" cy="1221581"/>
          </a:xfrm>
          <a:prstGeom prst="roundRect">
            <a:avLst>
              <a:gd name="adj" fmla="val 8982"/>
            </a:avLst>
          </a:prstGeom>
          <a:solidFill>
            <a:srgbClr val="0B0C23">
              <a:alpha val="95000"/>
            </a:srgbClr>
          </a:solidFill>
          <a:ln w="22860">
            <a:solidFill>
              <a:srgbClr val="6D4562"/>
            </a:solidFill>
            <a:prstDash val="solid"/>
          </a:ln>
        </p:spPr>
      </p:sp>
      <p:sp>
        <p:nvSpPr>
          <p:cNvPr id="33" name="Shape 31"/>
          <p:cNvSpPr/>
          <p:nvPr/>
        </p:nvSpPr>
        <p:spPr>
          <a:xfrm>
            <a:off x="5202079" y="4810244"/>
            <a:ext cx="91440" cy="1221581"/>
          </a:xfrm>
          <a:prstGeom prst="roundRect">
            <a:avLst>
              <a:gd name="adj" fmla="val 75166"/>
            </a:avLst>
          </a:prstGeom>
          <a:solidFill>
            <a:srgbClr val="A95B95"/>
          </a:solidFill>
          <a:ln/>
        </p:spPr>
      </p:sp>
      <p:sp>
        <p:nvSpPr>
          <p:cNvPr id="34" name="Text 32"/>
          <p:cNvSpPr/>
          <p:nvPr/>
        </p:nvSpPr>
        <p:spPr>
          <a:xfrm>
            <a:off x="5972889" y="4996696"/>
            <a:ext cx="2752963" cy="227171"/>
          </a:xfrm>
          <a:prstGeom prst="rect">
            <a:avLst/>
          </a:prstGeom>
          <a:noFill/>
          <a:ln/>
        </p:spPr>
        <p:txBody>
          <a:bodyPr wrap="none" lIns="0" tIns="0" rIns="0" bIns="0" rtlCol="0" anchor="t"/>
          <a:lstStyle/>
          <a:p>
            <a:pPr marL="0" indent="0" algn="ctr">
              <a:lnSpc>
                <a:spcPts val="1750"/>
              </a:lnSpc>
              <a:buNone/>
            </a:pPr>
            <a:r>
              <a:rPr lang="en-US" sz="1750" dirty="0">
                <a:solidFill>
                  <a:srgbClr val="DAD8E9"/>
                </a:solidFill>
                <a:latin typeface="Prompt Medium" pitchFamily="34" charset="0"/>
                <a:ea typeface="Prompt Medium" pitchFamily="34" charset="-122"/>
                <a:cs typeface="Prompt Medium" pitchFamily="34" charset="-120"/>
              </a:rPr>
              <a:t>monitoring-prometheus-server</a:t>
            </a:r>
            <a:endParaRPr lang="en-US" sz="1750" dirty="0"/>
          </a:p>
        </p:txBody>
      </p:sp>
      <p:sp>
        <p:nvSpPr>
          <p:cNvPr id="35" name="Text 33"/>
          <p:cNvSpPr/>
          <p:nvPr/>
        </p:nvSpPr>
        <p:spPr>
          <a:xfrm>
            <a:off x="5479971" y="5321975"/>
            <a:ext cx="3738920" cy="523399"/>
          </a:xfrm>
          <a:prstGeom prst="rect">
            <a:avLst/>
          </a:prstGeom>
          <a:noFill/>
          <a:ln/>
        </p:spPr>
        <p:txBody>
          <a:bodyPr wrap="square" lIns="0" tIns="0" rIns="0" bIns="0" rtlCol="0" anchor="t"/>
          <a:lstStyle/>
          <a:p>
            <a:pPr marL="0" indent="0" algn="ctr">
              <a:lnSpc>
                <a:spcPts val="2050"/>
              </a:lnSpc>
              <a:buNone/>
            </a:pPr>
            <a:r>
              <a:rPr lang="en-US" sz="1750" dirty="0">
                <a:solidFill>
                  <a:srgbClr val="DAD8E9"/>
                </a:solidFill>
                <a:latin typeface="Mukta Light" pitchFamily="34" charset="0"/>
                <a:ea typeface="Mukta Light" pitchFamily="34" charset="-122"/>
                <a:cs typeface="Mukta Light" pitchFamily="34" charset="-120"/>
              </a:rPr>
              <a:t>Hệ thống giám sát và cảnh báo, thu thập dữ liệu từ Exporter.</a:t>
            </a:r>
            <a:endParaRPr lang="en-US" sz="1750" dirty="0"/>
          </a:p>
        </p:txBody>
      </p:sp>
      <p:sp>
        <p:nvSpPr>
          <p:cNvPr id="36" name="Shape 34"/>
          <p:cNvSpPr/>
          <p:nvPr/>
        </p:nvSpPr>
        <p:spPr>
          <a:xfrm>
            <a:off x="9568934" y="4810244"/>
            <a:ext cx="4316399" cy="1221581"/>
          </a:xfrm>
          <a:prstGeom prst="roundRect">
            <a:avLst>
              <a:gd name="adj" fmla="val 8982"/>
            </a:avLst>
          </a:prstGeom>
          <a:solidFill>
            <a:srgbClr val="0B0C23">
              <a:alpha val="95000"/>
            </a:srgbClr>
          </a:solidFill>
          <a:ln w="22860">
            <a:solidFill>
              <a:srgbClr val="6D4562"/>
            </a:solidFill>
            <a:prstDash val="solid"/>
          </a:ln>
        </p:spPr>
      </p:sp>
      <p:sp>
        <p:nvSpPr>
          <p:cNvPr id="37" name="Shape 35"/>
          <p:cNvSpPr/>
          <p:nvPr/>
        </p:nvSpPr>
        <p:spPr>
          <a:xfrm>
            <a:off x="9546074" y="4810244"/>
            <a:ext cx="91440" cy="1221581"/>
          </a:xfrm>
          <a:prstGeom prst="roundRect">
            <a:avLst>
              <a:gd name="adj" fmla="val 75166"/>
            </a:avLst>
          </a:prstGeom>
          <a:solidFill>
            <a:srgbClr val="A95B95"/>
          </a:solidFill>
          <a:ln/>
        </p:spPr>
      </p:sp>
      <p:sp>
        <p:nvSpPr>
          <p:cNvPr id="38" name="Text 36"/>
          <p:cNvSpPr/>
          <p:nvPr/>
        </p:nvSpPr>
        <p:spPr>
          <a:xfrm>
            <a:off x="10009703" y="4996696"/>
            <a:ext cx="3367445" cy="227171"/>
          </a:xfrm>
          <a:prstGeom prst="rect">
            <a:avLst/>
          </a:prstGeom>
          <a:noFill/>
          <a:ln/>
        </p:spPr>
        <p:txBody>
          <a:bodyPr wrap="none" lIns="0" tIns="0" rIns="0" bIns="0" rtlCol="0" anchor="t"/>
          <a:lstStyle/>
          <a:p>
            <a:pPr marL="0" indent="0" algn="ctr">
              <a:lnSpc>
                <a:spcPts val="1750"/>
              </a:lnSpc>
              <a:buNone/>
            </a:pPr>
            <a:r>
              <a:rPr lang="en-US" sz="1750" dirty="0">
                <a:solidFill>
                  <a:srgbClr val="DAD8E9"/>
                </a:solidFill>
                <a:latin typeface="Prompt Medium" pitchFamily="34" charset="0"/>
                <a:ea typeface="Prompt Medium" pitchFamily="34" charset="-122"/>
                <a:cs typeface="Prompt Medium" pitchFamily="34" charset="-120"/>
              </a:rPr>
              <a:t>monitoring-grafana-dashboard-server</a:t>
            </a:r>
            <a:endParaRPr lang="en-US" sz="1750" dirty="0"/>
          </a:p>
        </p:txBody>
      </p:sp>
      <p:sp>
        <p:nvSpPr>
          <p:cNvPr id="39" name="Text 37"/>
          <p:cNvSpPr/>
          <p:nvPr/>
        </p:nvSpPr>
        <p:spPr>
          <a:xfrm>
            <a:off x="9891963" y="5321974"/>
            <a:ext cx="3738920" cy="261699"/>
          </a:xfrm>
          <a:prstGeom prst="rect">
            <a:avLst/>
          </a:prstGeom>
          <a:noFill/>
          <a:ln/>
        </p:spPr>
        <p:txBody>
          <a:bodyPr wrap="none" lIns="0" tIns="0" rIns="0" bIns="0" rtlCol="0" anchor="t"/>
          <a:lstStyle/>
          <a:p>
            <a:pPr marL="0" indent="0" algn="ctr">
              <a:lnSpc>
                <a:spcPts val="2050"/>
              </a:lnSpc>
              <a:buNone/>
            </a:pPr>
            <a:r>
              <a:rPr lang="en-US" sz="1600" dirty="0">
                <a:solidFill>
                  <a:srgbClr val="DAD8E9"/>
                </a:solidFill>
                <a:latin typeface="Mukta Light" pitchFamily="34" charset="0"/>
                <a:ea typeface="Mukta Light" pitchFamily="34" charset="-122"/>
                <a:cs typeface="Mukta Light" pitchFamily="34" charset="-120"/>
              </a:rPr>
              <a:t>Tạo bảng điều khiển trực quan hóa dữ liệu </a:t>
            </a:r>
            <a:r>
              <a:rPr lang="en-US" sz="1600">
                <a:solidFill>
                  <a:srgbClr val="DAD8E9"/>
                </a:solidFill>
                <a:latin typeface="Mukta Light" pitchFamily="34" charset="0"/>
                <a:ea typeface="Mukta Light" pitchFamily="34" charset="-122"/>
                <a:cs typeface="Mukta Light" pitchFamily="34" charset="-120"/>
              </a:rPr>
              <a:t>giám sát</a:t>
            </a:r>
            <a:r>
              <a:rPr lang="en-US" sz="1600" dirty="0">
                <a:solidFill>
                  <a:srgbClr val="DAD8E9"/>
                </a:solidFill>
                <a:latin typeface="Mukta Light" pitchFamily="34" charset="0"/>
                <a:ea typeface="Mukta Light" pitchFamily="34" charset="-122"/>
                <a:cs typeface="Mukta Light" pitchFamily="34" charset="-120"/>
              </a:rPr>
              <a:t>.</a:t>
            </a:r>
            <a:endParaRPr lang="en-US" sz="1600" dirty="0"/>
          </a:p>
        </p:txBody>
      </p:sp>
      <p:sp>
        <p:nvSpPr>
          <p:cNvPr id="40" name="Shape 38"/>
          <p:cNvSpPr/>
          <p:nvPr/>
        </p:nvSpPr>
        <p:spPr>
          <a:xfrm>
            <a:off x="5224939" y="6195417"/>
            <a:ext cx="4180403" cy="1221581"/>
          </a:xfrm>
          <a:prstGeom prst="roundRect">
            <a:avLst>
              <a:gd name="adj" fmla="val 8982"/>
            </a:avLst>
          </a:prstGeom>
          <a:solidFill>
            <a:srgbClr val="0B0C23">
              <a:alpha val="95000"/>
            </a:srgbClr>
          </a:solidFill>
          <a:ln w="22860">
            <a:solidFill>
              <a:srgbClr val="6D4562"/>
            </a:solidFill>
            <a:prstDash val="solid"/>
          </a:ln>
        </p:spPr>
      </p:sp>
      <p:sp>
        <p:nvSpPr>
          <p:cNvPr id="41" name="Shape 39"/>
          <p:cNvSpPr/>
          <p:nvPr/>
        </p:nvSpPr>
        <p:spPr>
          <a:xfrm>
            <a:off x="5202079" y="6195417"/>
            <a:ext cx="91440" cy="1221581"/>
          </a:xfrm>
          <a:prstGeom prst="roundRect">
            <a:avLst>
              <a:gd name="adj" fmla="val 75166"/>
            </a:avLst>
          </a:prstGeom>
          <a:solidFill>
            <a:srgbClr val="A95B95"/>
          </a:solidFill>
          <a:ln/>
        </p:spPr>
      </p:sp>
      <p:sp>
        <p:nvSpPr>
          <p:cNvPr id="42" name="Text 40"/>
          <p:cNvSpPr/>
          <p:nvPr/>
        </p:nvSpPr>
        <p:spPr>
          <a:xfrm>
            <a:off x="6191131" y="6381869"/>
            <a:ext cx="2316480" cy="227171"/>
          </a:xfrm>
          <a:prstGeom prst="rect">
            <a:avLst/>
          </a:prstGeom>
          <a:noFill/>
          <a:ln/>
        </p:spPr>
        <p:txBody>
          <a:bodyPr wrap="none" lIns="0" tIns="0" rIns="0" bIns="0" rtlCol="0" anchor="t"/>
          <a:lstStyle/>
          <a:p>
            <a:pPr marL="0" indent="0" algn="ctr">
              <a:lnSpc>
                <a:spcPts val="1750"/>
              </a:lnSpc>
              <a:buNone/>
            </a:pPr>
            <a:r>
              <a:rPr lang="en-US" sz="1750" dirty="0">
                <a:solidFill>
                  <a:srgbClr val="DAD8E9"/>
                </a:solidFill>
                <a:latin typeface="Prompt Medium" pitchFamily="34" charset="0"/>
                <a:ea typeface="Prompt Medium" pitchFamily="34" charset="-122"/>
                <a:cs typeface="Prompt Medium" pitchFamily="34" charset="-120"/>
              </a:rPr>
              <a:t>api-gateway-proxy-server</a:t>
            </a:r>
            <a:endParaRPr lang="en-US" sz="1750" dirty="0"/>
          </a:p>
        </p:txBody>
      </p:sp>
      <p:sp>
        <p:nvSpPr>
          <p:cNvPr id="43" name="Text 41"/>
          <p:cNvSpPr/>
          <p:nvPr/>
        </p:nvSpPr>
        <p:spPr>
          <a:xfrm>
            <a:off x="5479971" y="6707148"/>
            <a:ext cx="3738920" cy="523399"/>
          </a:xfrm>
          <a:prstGeom prst="rect">
            <a:avLst/>
          </a:prstGeom>
          <a:noFill/>
          <a:ln/>
        </p:spPr>
        <p:txBody>
          <a:bodyPr wrap="square" lIns="0" tIns="0" rIns="0" bIns="0" rtlCol="0" anchor="t"/>
          <a:lstStyle/>
          <a:p>
            <a:pPr marL="0" indent="0" algn="ctr">
              <a:lnSpc>
                <a:spcPts val="2050"/>
              </a:lnSpc>
              <a:buNone/>
            </a:pPr>
            <a:r>
              <a:rPr lang="en-US" sz="1750" dirty="0">
                <a:solidFill>
                  <a:srgbClr val="DAD8E9"/>
                </a:solidFill>
                <a:latin typeface="Mukta Light" pitchFamily="34" charset="0"/>
                <a:ea typeface="Mukta Light" pitchFamily="34" charset="-122"/>
                <a:cs typeface="Mukta Light" pitchFamily="34" charset="-120"/>
              </a:rPr>
              <a:t>Điểm truy cập duy nhất, định tuyến yêu cầu và cân bằng tải.</a:t>
            </a:r>
            <a:endParaRPr lang="en-US" sz="1750" dirty="0"/>
          </a:p>
        </p:txBody>
      </p:sp>
      <p:pic>
        <p:nvPicPr>
          <p:cNvPr id="44" name="Picture 43">
            <a:extLst>
              <a:ext uri="{FF2B5EF4-FFF2-40B4-BE49-F238E27FC236}">
                <a16:creationId xmlns:a16="http://schemas.microsoft.com/office/drawing/2014/main" id="{790D1CF2-3458-44C5-A24F-7CFA2DC61291}"/>
              </a:ext>
            </a:extLst>
          </p:cNvPr>
          <p:cNvPicPr>
            <a:picLocks noChangeAspect="1"/>
          </p:cNvPicPr>
          <p:nvPr/>
        </p:nvPicPr>
        <p:blipFill>
          <a:blip r:embed="rId3"/>
          <a:stretch>
            <a:fillRect/>
          </a:stretch>
        </p:blipFill>
        <p:spPr>
          <a:xfrm>
            <a:off x="11409015" y="6798707"/>
            <a:ext cx="4680644" cy="2270688"/>
          </a:xfrm>
          <a:prstGeom prst="rect">
            <a:avLst/>
          </a:prstGeom>
        </p:spPr>
      </p:pic>
      <p:pic>
        <p:nvPicPr>
          <p:cNvPr id="45" name="Picture 44">
            <a:extLst>
              <a:ext uri="{FF2B5EF4-FFF2-40B4-BE49-F238E27FC236}">
                <a16:creationId xmlns:a16="http://schemas.microsoft.com/office/drawing/2014/main" id="{FC7DF92D-F531-4842-83D3-67E44D33F7D7}"/>
              </a:ext>
            </a:extLst>
          </p:cNvPr>
          <p:cNvPicPr>
            <a:picLocks noChangeAspect="1"/>
          </p:cNvPicPr>
          <p:nvPr/>
        </p:nvPicPr>
        <p:blipFill>
          <a:blip r:embed="rId4"/>
          <a:stretch>
            <a:fillRect/>
          </a:stretch>
        </p:blipFill>
        <p:spPr>
          <a:xfrm>
            <a:off x="0" y="-15750"/>
            <a:ext cx="1786617" cy="98796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11729" y="1624895"/>
            <a:ext cx="11599545" cy="629364"/>
          </a:xfrm>
          <a:prstGeom prst="rect">
            <a:avLst/>
          </a:prstGeom>
          <a:noFill/>
          <a:ln/>
        </p:spPr>
        <p:txBody>
          <a:bodyPr wrap="none" lIns="0" tIns="0" rIns="0" bIns="0" rtlCol="0" anchor="t"/>
          <a:lstStyle/>
          <a:p>
            <a:pPr marL="0" indent="0" algn="l">
              <a:lnSpc>
                <a:spcPts val="4950"/>
              </a:lnSpc>
              <a:buNone/>
            </a:pPr>
            <a:r>
              <a:rPr lang="en-US" sz="4400" dirty="0">
                <a:solidFill>
                  <a:srgbClr val="C6BFEE"/>
                </a:solidFill>
                <a:latin typeface="Prompt Medium" pitchFamily="34" charset="0"/>
                <a:ea typeface="Prompt Medium" pitchFamily="34" charset="-122"/>
                <a:cs typeface="Prompt Medium" pitchFamily="34" charset="-120"/>
              </a:rPr>
              <a:t>Các Tầng Trong Kiến Trúc (1): Client &amp; Gateway</a:t>
            </a:r>
            <a:endParaRPr lang="en-US" sz="4400" dirty="0"/>
          </a:p>
        </p:txBody>
      </p:sp>
      <p:sp>
        <p:nvSpPr>
          <p:cNvPr id="3" name="Text 1"/>
          <p:cNvSpPr/>
          <p:nvPr/>
        </p:nvSpPr>
        <p:spPr>
          <a:xfrm>
            <a:off x="881063" y="2596396"/>
            <a:ext cx="3021092" cy="377547"/>
          </a:xfrm>
          <a:prstGeom prst="rect">
            <a:avLst/>
          </a:prstGeom>
          <a:noFill/>
          <a:ln/>
        </p:spPr>
        <p:txBody>
          <a:bodyPr wrap="none" lIns="0" tIns="0" rIns="0" bIns="0" rtlCol="0" anchor="t"/>
          <a:lstStyle/>
          <a:p>
            <a:pPr marL="0" indent="0" algn="l">
              <a:lnSpc>
                <a:spcPts val="2950"/>
              </a:lnSpc>
              <a:buNone/>
            </a:pPr>
            <a:r>
              <a:rPr lang="en-US" sz="2800" dirty="0">
                <a:solidFill>
                  <a:srgbClr val="C6BFEE"/>
                </a:solidFill>
                <a:latin typeface="Prompt Medium" pitchFamily="34" charset="0"/>
                <a:ea typeface="Prompt Medium" pitchFamily="34" charset="-122"/>
                <a:cs typeface="Prompt Medium" pitchFamily="34" charset="-120"/>
              </a:rPr>
              <a:t>Tầng Client</a:t>
            </a:r>
            <a:endParaRPr lang="en-US" sz="2800" dirty="0"/>
          </a:p>
        </p:txBody>
      </p:sp>
      <p:sp>
        <p:nvSpPr>
          <p:cNvPr id="4" name="Text 2"/>
          <p:cNvSpPr/>
          <p:nvPr/>
        </p:nvSpPr>
        <p:spPr>
          <a:xfrm>
            <a:off x="881063" y="3200519"/>
            <a:ext cx="6157793" cy="724853"/>
          </a:xfrm>
          <a:prstGeom prst="rect">
            <a:avLst/>
          </a:prstGeom>
          <a:noFill/>
          <a:ln/>
        </p:spPr>
        <p:txBody>
          <a:bodyPr wrap="square" lIns="0" tIns="0" rIns="0" bIns="0" rtlCol="0" anchor="t"/>
          <a:lstStyle/>
          <a:p>
            <a:pPr marL="0" indent="0" algn="l">
              <a:lnSpc>
                <a:spcPts val="2850"/>
              </a:lnSpc>
              <a:buNone/>
            </a:pPr>
            <a:r>
              <a:rPr lang="en-US" sz="2000" dirty="0">
                <a:solidFill>
                  <a:srgbClr val="DAD8E9"/>
                </a:solidFill>
                <a:latin typeface="Mukta Light" pitchFamily="34" charset="0"/>
                <a:ea typeface="Mukta Light" pitchFamily="34" charset="-122"/>
                <a:cs typeface="Mukta Light" pitchFamily="34" charset="-120"/>
              </a:rPr>
              <a:t>Tầng Client là giao diện mà người dùng cuối tương tác với hệ thống MyMiniCloud. Nó có thể là:</a:t>
            </a:r>
            <a:endParaRPr lang="en-US" sz="2000" dirty="0"/>
          </a:p>
        </p:txBody>
      </p:sp>
      <p:sp>
        <p:nvSpPr>
          <p:cNvPr id="5" name="Text 3"/>
          <p:cNvSpPr/>
          <p:nvPr/>
        </p:nvSpPr>
        <p:spPr>
          <a:xfrm>
            <a:off x="881063" y="4129206"/>
            <a:ext cx="6157793" cy="1087279"/>
          </a:xfrm>
          <a:prstGeom prst="rect">
            <a:avLst/>
          </a:prstGeom>
          <a:noFill/>
          <a:ln/>
        </p:spPr>
        <p:txBody>
          <a:bodyPr wrap="square" lIns="0" tIns="0" rIns="0" bIns="0" rtlCol="0" anchor="t"/>
          <a:lstStyle/>
          <a:p>
            <a:pPr marL="342900" indent="-342900" algn="l">
              <a:lnSpc>
                <a:spcPts val="2850"/>
              </a:lnSpc>
              <a:buSzPct val="100000"/>
              <a:buChar char="•"/>
            </a:pPr>
            <a:r>
              <a:rPr lang="en-US" sz="2000" b="1" dirty="0">
                <a:solidFill>
                  <a:srgbClr val="DAD8E9"/>
                </a:solidFill>
                <a:latin typeface="Mukta Light" pitchFamily="34" charset="0"/>
                <a:ea typeface="Mukta Light" pitchFamily="34" charset="-122"/>
                <a:cs typeface="Mukta Light" pitchFamily="34" charset="-120"/>
              </a:rPr>
              <a:t>Trình duyệt (Browser):</a:t>
            </a:r>
            <a:r>
              <a:rPr lang="en-US" sz="2000" dirty="0">
                <a:solidFill>
                  <a:srgbClr val="DAD8E9"/>
                </a:solidFill>
                <a:latin typeface="Mukta Light" pitchFamily="34" charset="0"/>
                <a:ea typeface="Mukta Light" pitchFamily="34" charset="-122"/>
                <a:cs typeface="Mukta Light" pitchFamily="34" charset="-120"/>
              </a:rPr>
              <a:t> Để truy cập các giao diện web của Home, Blog, Keycloak, MinIO, và Grafana, mang lại trải nghiệm người dùng trực quan.</a:t>
            </a:r>
            <a:endParaRPr lang="en-US" sz="2000" dirty="0"/>
          </a:p>
        </p:txBody>
      </p:sp>
      <p:sp>
        <p:nvSpPr>
          <p:cNvPr id="6" name="Text 4"/>
          <p:cNvSpPr/>
          <p:nvPr/>
        </p:nvSpPr>
        <p:spPr>
          <a:xfrm>
            <a:off x="881063" y="5295781"/>
            <a:ext cx="6157793" cy="1110139"/>
          </a:xfrm>
          <a:prstGeom prst="rect">
            <a:avLst/>
          </a:prstGeom>
          <a:noFill/>
          <a:ln/>
        </p:spPr>
        <p:txBody>
          <a:bodyPr wrap="square" lIns="0" tIns="0" rIns="0" bIns="0" rtlCol="0" anchor="t"/>
          <a:lstStyle/>
          <a:p>
            <a:pPr marL="342900" indent="-342900" algn="l">
              <a:lnSpc>
                <a:spcPts val="2850"/>
              </a:lnSpc>
              <a:buSzPct val="100000"/>
              <a:buChar char="•"/>
            </a:pPr>
            <a:r>
              <a:rPr lang="en-US" sz="2000" b="1" dirty="0">
                <a:solidFill>
                  <a:srgbClr val="DAD8E9"/>
                </a:solidFill>
                <a:latin typeface="Mukta Light" pitchFamily="34" charset="0"/>
                <a:ea typeface="Mukta Light" pitchFamily="34" charset="-122"/>
                <a:cs typeface="Mukta Light" pitchFamily="34" charset="-120"/>
              </a:rPr>
              <a:t>Dòng lệnh (CLI):</a:t>
            </a:r>
            <a:r>
              <a:rPr lang="en-US" sz="2000" dirty="0">
                <a:solidFill>
                  <a:srgbClr val="DAD8E9"/>
                </a:solidFill>
                <a:latin typeface="Mukta Light" pitchFamily="34" charset="0"/>
                <a:ea typeface="Mukta Light" pitchFamily="34" charset="-122"/>
                <a:cs typeface="Mukta Light" pitchFamily="34" charset="-120"/>
              </a:rPr>
              <a:t> Sử dụng các công cụ như </a:t>
            </a:r>
            <a:r>
              <a:rPr lang="en-US" sz="2000" dirty="0">
                <a:solidFill>
                  <a:srgbClr val="DAD8E9"/>
                </a:solidFill>
                <a:highlight>
                  <a:srgbClr val="181930"/>
                </a:highlight>
                <a:latin typeface="Consolas" pitchFamily="34" charset="0"/>
                <a:ea typeface="Consolas" pitchFamily="34" charset="-122"/>
                <a:cs typeface="Consolas" pitchFamily="34" charset="-120"/>
              </a:rPr>
              <a:t>curl</a:t>
            </a:r>
            <a:r>
              <a:rPr lang="en-US" sz="2000" dirty="0">
                <a:solidFill>
                  <a:srgbClr val="DAD8E9"/>
                </a:solidFill>
                <a:latin typeface="Mukta Light" pitchFamily="34" charset="0"/>
                <a:ea typeface="Mukta Light" pitchFamily="34" charset="-122"/>
                <a:cs typeface="Mukta Light" pitchFamily="34" charset="-120"/>
              </a:rPr>
              <a:t>, </a:t>
            </a:r>
            <a:r>
              <a:rPr lang="en-US" sz="2000" dirty="0">
                <a:solidFill>
                  <a:srgbClr val="DAD8E9"/>
                </a:solidFill>
                <a:highlight>
                  <a:srgbClr val="181930"/>
                </a:highlight>
                <a:latin typeface="Consolas" pitchFamily="34" charset="0"/>
                <a:ea typeface="Consolas" pitchFamily="34" charset="-122"/>
                <a:cs typeface="Consolas" pitchFamily="34" charset="-120"/>
              </a:rPr>
              <a:t>dig</a:t>
            </a:r>
            <a:r>
              <a:rPr lang="en-US" sz="2000" dirty="0">
                <a:solidFill>
                  <a:srgbClr val="DAD8E9"/>
                </a:solidFill>
                <a:latin typeface="Mukta Light" pitchFamily="34" charset="0"/>
                <a:ea typeface="Mukta Light" pitchFamily="34" charset="-122"/>
                <a:cs typeface="Mukta Light" pitchFamily="34" charset="-120"/>
              </a:rPr>
              <a:t>, </a:t>
            </a:r>
            <a:r>
              <a:rPr lang="en-US" sz="2000" dirty="0">
                <a:solidFill>
                  <a:srgbClr val="DAD8E9"/>
                </a:solidFill>
                <a:highlight>
                  <a:srgbClr val="181930"/>
                </a:highlight>
                <a:latin typeface="Consolas" pitchFamily="34" charset="0"/>
                <a:ea typeface="Consolas" pitchFamily="34" charset="-122"/>
                <a:cs typeface="Consolas" pitchFamily="34" charset="-120"/>
              </a:rPr>
              <a:t>mysql</a:t>
            </a:r>
            <a:r>
              <a:rPr lang="en-US" sz="2000" dirty="0">
                <a:solidFill>
                  <a:srgbClr val="DAD8E9"/>
                </a:solidFill>
                <a:latin typeface="Mukta Light" pitchFamily="34" charset="0"/>
                <a:ea typeface="Mukta Light" pitchFamily="34" charset="-122"/>
                <a:cs typeface="Mukta Light" pitchFamily="34" charset="-120"/>
              </a:rPr>
              <a:t> để kiểm thử API, DNS, và cơ sở dữ liệu, phục vụ mục đích phát triển và gỡ lỗi.</a:t>
            </a:r>
            <a:endParaRPr lang="en-US" sz="2000" dirty="0"/>
          </a:p>
        </p:txBody>
      </p:sp>
      <p:sp>
        <p:nvSpPr>
          <p:cNvPr id="7" name="Text 5"/>
          <p:cNvSpPr/>
          <p:nvPr/>
        </p:nvSpPr>
        <p:spPr>
          <a:xfrm>
            <a:off x="7599164" y="2596396"/>
            <a:ext cx="3824168" cy="377547"/>
          </a:xfrm>
          <a:prstGeom prst="rect">
            <a:avLst/>
          </a:prstGeom>
          <a:noFill/>
          <a:ln/>
        </p:spPr>
        <p:txBody>
          <a:bodyPr wrap="none" lIns="0" tIns="0" rIns="0" bIns="0" rtlCol="0" anchor="t"/>
          <a:lstStyle/>
          <a:p>
            <a:pPr marL="0" indent="0" algn="l">
              <a:lnSpc>
                <a:spcPts val="2950"/>
              </a:lnSpc>
              <a:buNone/>
            </a:pPr>
            <a:r>
              <a:rPr lang="en-US" sz="2800" dirty="0">
                <a:solidFill>
                  <a:srgbClr val="C6BFEE"/>
                </a:solidFill>
                <a:latin typeface="Prompt Medium" pitchFamily="34" charset="0"/>
                <a:ea typeface="Prompt Medium" pitchFamily="34" charset="-122"/>
                <a:cs typeface="Prompt Medium" pitchFamily="34" charset="-120"/>
              </a:rPr>
              <a:t>Tầng API Gateway (Nginx)</a:t>
            </a:r>
            <a:endParaRPr lang="en-US" sz="2800" dirty="0"/>
          </a:p>
        </p:txBody>
      </p:sp>
      <p:sp>
        <p:nvSpPr>
          <p:cNvPr id="8" name="Text 6"/>
          <p:cNvSpPr/>
          <p:nvPr/>
        </p:nvSpPr>
        <p:spPr>
          <a:xfrm>
            <a:off x="7599164" y="3200519"/>
            <a:ext cx="6157793" cy="1087279"/>
          </a:xfrm>
          <a:prstGeom prst="rect">
            <a:avLst/>
          </a:prstGeom>
          <a:noFill/>
          <a:ln/>
        </p:spPr>
        <p:txBody>
          <a:bodyPr wrap="square" lIns="0" tIns="0" rIns="0" bIns="0" rtlCol="0" anchor="t"/>
          <a:lstStyle/>
          <a:p>
            <a:pPr marL="0" indent="0" algn="l">
              <a:lnSpc>
                <a:spcPts val="2850"/>
              </a:lnSpc>
              <a:buNone/>
            </a:pPr>
            <a:r>
              <a:rPr lang="en-US" sz="2000" dirty="0">
                <a:solidFill>
                  <a:srgbClr val="DAD8E9"/>
                </a:solidFill>
                <a:latin typeface="Mukta Light" pitchFamily="34" charset="0"/>
                <a:ea typeface="Mukta Light" pitchFamily="34" charset="-122"/>
                <a:cs typeface="Mukta Light" pitchFamily="34" charset="-120"/>
              </a:rPr>
              <a:t>API Gateway đóng vai trò là cửa ngõ duy nhất cho mọi yêu cầu từ Client đến các dịch vụ backend. Sử dụng Nginx, nó cung cấp các chức năng quan trọng:</a:t>
            </a:r>
            <a:endParaRPr lang="en-US" sz="2000" dirty="0"/>
          </a:p>
        </p:txBody>
      </p:sp>
      <p:sp>
        <p:nvSpPr>
          <p:cNvPr id="9" name="Text 7"/>
          <p:cNvSpPr/>
          <p:nvPr/>
        </p:nvSpPr>
        <p:spPr>
          <a:xfrm>
            <a:off x="7599164" y="4491633"/>
            <a:ext cx="6157793" cy="1132999"/>
          </a:xfrm>
          <a:prstGeom prst="rect">
            <a:avLst/>
          </a:prstGeom>
          <a:noFill/>
          <a:ln/>
        </p:spPr>
        <p:txBody>
          <a:bodyPr wrap="square" lIns="0" tIns="0" rIns="0" bIns="0" rtlCol="0" anchor="t"/>
          <a:lstStyle/>
          <a:p>
            <a:pPr marL="342900" indent="-342900" algn="l">
              <a:lnSpc>
                <a:spcPts val="2850"/>
              </a:lnSpc>
              <a:buSzPct val="100000"/>
              <a:buChar char="•"/>
            </a:pPr>
            <a:r>
              <a:rPr lang="en-US" sz="2000" b="1" dirty="0">
                <a:solidFill>
                  <a:srgbClr val="DAD8E9"/>
                </a:solidFill>
                <a:latin typeface="Mukta Light" pitchFamily="34" charset="0"/>
                <a:ea typeface="Mukta Light" pitchFamily="34" charset="-122"/>
                <a:cs typeface="Mukta Light" pitchFamily="34" charset="-120"/>
              </a:rPr>
              <a:t>Định tuyến chính:</a:t>
            </a:r>
            <a:r>
              <a:rPr lang="en-US" sz="2000" dirty="0">
                <a:solidFill>
                  <a:srgbClr val="DAD8E9"/>
                </a:solidFill>
                <a:latin typeface="Mukta Light" pitchFamily="34" charset="0"/>
                <a:ea typeface="Mukta Light" pitchFamily="34" charset="-122"/>
                <a:cs typeface="Mukta Light" pitchFamily="34" charset="-120"/>
              </a:rPr>
              <a:t> Điều hướng các yêu cầu đến các dịch vụ phù hợp dựa trên các route như </a:t>
            </a:r>
            <a:r>
              <a:rPr lang="en-US" sz="2000" dirty="0">
                <a:solidFill>
                  <a:srgbClr val="DAD8E9"/>
                </a:solidFill>
                <a:highlight>
                  <a:srgbClr val="181930"/>
                </a:highlight>
                <a:latin typeface="Consolas" pitchFamily="34" charset="0"/>
                <a:ea typeface="Consolas" pitchFamily="34" charset="-122"/>
                <a:cs typeface="Consolas" pitchFamily="34" charset="-120"/>
              </a:rPr>
              <a:t>/</a:t>
            </a:r>
            <a:r>
              <a:rPr lang="en-US" sz="2000" dirty="0">
                <a:solidFill>
                  <a:srgbClr val="DAD8E9"/>
                </a:solidFill>
                <a:latin typeface="Mukta Light" pitchFamily="34" charset="0"/>
                <a:ea typeface="Mukta Light" pitchFamily="34" charset="-122"/>
                <a:cs typeface="Mukta Light" pitchFamily="34" charset="-120"/>
              </a:rPr>
              <a:t>, </a:t>
            </a:r>
            <a:r>
              <a:rPr lang="en-US" sz="2000" dirty="0">
                <a:solidFill>
                  <a:srgbClr val="DAD8E9"/>
                </a:solidFill>
                <a:highlight>
                  <a:srgbClr val="181930"/>
                </a:highlight>
                <a:latin typeface="Consolas" pitchFamily="34" charset="0"/>
                <a:ea typeface="Consolas" pitchFamily="34" charset="-122"/>
                <a:cs typeface="Consolas" pitchFamily="34" charset="-120"/>
              </a:rPr>
              <a:t>/api/</a:t>
            </a:r>
            <a:r>
              <a:rPr lang="en-US" sz="2000" dirty="0">
                <a:solidFill>
                  <a:srgbClr val="DAD8E9"/>
                </a:solidFill>
                <a:latin typeface="Mukta Light" pitchFamily="34" charset="0"/>
                <a:ea typeface="Mukta Light" pitchFamily="34" charset="-122"/>
                <a:cs typeface="Mukta Light" pitchFamily="34" charset="-120"/>
              </a:rPr>
              <a:t>, </a:t>
            </a:r>
            <a:r>
              <a:rPr lang="en-US" sz="2000" dirty="0">
                <a:solidFill>
                  <a:srgbClr val="DAD8E9"/>
                </a:solidFill>
                <a:highlight>
                  <a:srgbClr val="181930"/>
                </a:highlight>
                <a:latin typeface="Consolas" pitchFamily="34" charset="0"/>
                <a:ea typeface="Consolas" pitchFamily="34" charset="-122"/>
                <a:cs typeface="Consolas" pitchFamily="34" charset="-120"/>
              </a:rPr>
              <a:t>/auth/</a:t>
            </a:r>
            <a:r>
              <a:rPr lang="en-US" sz="2000" dirty="0">
                <a:solidFill>
                  <a:srgbClr val="DAD8E9"/>
                </a:solidFill>
                <a:latin typeface="Mukta Light" pitchFamily="34" charset="0"/>
                <a:ea typeface="Mukta Light" pitchFamily="34" charset="-122"/>
                <a:cs typeface="Mukta Light" pitchFamily="34" charset="-120"/>
              </a:rPr>
              <a:t>, </a:t>
            </a:r>
            <a:r>
              <a:rPr lang="en-US" sz="2000" dirty="0">
                <a:solidFill>
                  <a:srgbClr val="DAD8E9"/>
                </a:solidFill>
                <a:highlight>
                  <a:srgbClr val="181930"/>
                </a:highlight>
                <a:latin typeface="Consolas" pitchFamily="34" charset="0"/>
                <a:ea typeface="Consolas" pitchFamily="34" charset="-122"/>
                <a:cs typeface="Consolas" pitchFamily="34" charset="-120"/>
              </a:rPr>
              <a:t>/storage/</a:t>
            </a:r>
            <a:r>
              <a:rPr lang="en-US" sz="2000" dirty="0">
                <a:solidFill>
                  <a:srgbClr val="DAD8E9"/>
                </a:solidFill>
                <a:latin typeface="Mukta Light" pitchFamily="34" charset="0"/>
                <a:ea typeface="Mukta Light" pitchFamily="34" charset="-122"/>
                <a:cs typeface="Mukta Light" pitchFamily="34" charset="-120"/>
              </a:rPr>
              <a:t>, </a:t>
            </a:r>
            <a:r>
              <a:rPr lang="en-US" sz="2000" dirty="0">
                <a:solidFill>
                  <a:srgbClr val="DAD8E9"/>
                </a:solidFill>
                <a:highlight>
                  <a:srgbClr val="181930"/>
                </a:highlight>
                <a:latin typeface="Consolas" pitchFamily="34" charset="0"/>
                <a:ea typeface="Consolas" pitchFamily="34" charset="-122"/>
                <a:cs typeface="Consolas" pitchFamily="34" charset="-120"/>
              </a:rPr>
              <a:t>/student/</a:t>
            </a:r>
            <a:r>
              <a:rPr lang="en-US" sz="2000" dirty="0">
                <a:solidFill>
                  <a:srgbClr val="DAD8E9"/>
                </a:solidFill>
                <a:latin typeface="Mukta Light" pitchFamily="34" charset="0"/>
                <a:ea typeface="Mukta Light" pitchFamily="34" charset="-122"/>
                <a:cs typeface="Mukta Light" pitchFamily="34" charset="-120"/>
              </a:rPr>
              <a:t>.</a:t>
            </a:r>
            <a:endParaRPr lang="en-US" sz="2000" dirty="0"/>
          </a:p>
        </p:txBody>
      </p:sp>
      <p:sp>
        <p:nvSpPr>
          <p:cNvPr id="10" name="Text 8"/>
          <p:cNvSpPr/>
          <p:nvPr/>
        </p:nvSpPr>
        <p:spPr>
          <a:xfrm>
            <a:off x="7599164" y="5703927"/>
            <a:ext cx="6157793" cy="1087279"/>
          </a:xfrm>
          <a:prstGeom prst="rect">
            <a:avLst/>
          </a:prstGeom>
          <a:noFill/>
          <a:ln/>
        </p:spPr>
        <p:txBody>
          <a:bodyPr wrap="square" lIns="0" tIns="0" rIns="0" bIns="0" rtlCol="0" anchor="t"/>
          <a:lstStyle/>
          <a:p>
            <a:pPr marL="342900" indent="-342900" algn="l">
              <a:lnSpc>
                <a:spcPts val="2850"/>
              </a:lnSpc>
              <a:buSzPct val="100000"/>
              <a:buChar char="•"/>
            </a:pPr>
            <a:r>
              <a:rPr lang="en-US" sz="2000" b="1" dirty="0">
                <a:solidFill>
                  <a:srgbClr val="DAD8E9"/>
                </a:solidFill>
                <a:latin typeface="Mukta Light" pitchFamily="34" charset="0"/>
                <a:ea typeface="Mukta Light" pitchFamily="34" charset="-122"/>
                <a:cs typeface="Mukta Light" pitchFamily="34" charset="-120"/>
              </a:rPr>
              <a:t>Ẩn chi tiết port nội bộ:</a:t>
            </a:r>
            <a:r>
              <a:rPr lang="en-US" sz="2000" dirty="0">
                <a:solidFill>
                  <a:srgbClr val="DAD8E9"/>
                </a:solidFill>
                <a:latin typeface="Mukta Light" pitchFamily="34" charset="0"/>
                <a:ea typeface="Mukta Light" pitchFamily="34" charset="-122"/>
                <a:cs typeface="Mukta Light" pitchFamily="34" charset="-120"/>
              </a:rPr>
              <a:t> Các dịch vụ backend không cần lộ port ra ngoài, tăng cường bảo mật và đơn giản hóa cấu hình client.</a:t>
            </a:r>
            <a:endParaRPr lang="en-US" sz="2000" dirty="0"/>
          </a:p>
        </p:txBody>
      </p:sp>
      <p:sp>
        <p:nvSpPr>
          <p:cNvPr id="11" name="Text 9"/>
          <p:cNvSpPr/>
          <p:nvPr/>
        </p:nvSpPr>
        <p:spPr>
          <a:xfrm>
            <a:off x="7599164" y="6870501"/>
            <a:ext cx="6157793" cy="1087279"/>
          </a:xfrm>
          <a:prstGeom prst="rect">
            <a:avLst/>
          </a:prstGeom>
          <a:noFill/>
          <a:ln/>
        </p:spPr>
        <p:txBody>
          <a:bodyPr wrap="square" lIns="0" tIns="0" rIns="0" bIns="0" rtlCol="0" anchor="t"/>
          <a:lstStyle/>
          <a:p>
            <a:pPr marL="342900" indent="-342900" algn="l">
              <a:lnSpc>
                <a:spcPts val="2850"/>
              </a:lnSpc>
              <a:buSzPct val="100000"/>
              <a:buChar char="•"/>
            </a:pPr>
            <a:r>
              <a:rPr lang="en-US" sz="2000" b="1" dirty="0">
                <a:solidFill>
                  <a:srgbClr val="DAD8E9"/>
                </a:solidFill>
                <a:latin typeface="Mukta Light" pitchFamily="34" charset="0"/>
                <a:ea typeface="Mukta Light" pitchFamily="34" charset="-122"/>
                <a:cs typeface="Mukta Light" pitchFamily="34" charset="-120"/>
              </a:rPr>
              <a:t>Khả năng mở rộng:</a:t>
            </a:r>
            <a:r>
              <a:rPr lang="en-US" sz="2000" dirty="0">
                <a:solidFill>
                  <a:srgbClr val="DAD8E9"/>
                </a:solidFill>
                <a:latin typeface="Mukta Light" pitchFamily="34" charset="0"/>
                <a:ea typeface="Mukta Light" pitchFamily="34" charset="-122"/>
                <a:cs typeface="Mukta Light" pitchFamily="34" charset="-120"/>
              </a:rPr>
              <a:t> Có thể dễ dàng mở rộng để tích hợp các tính năng cân bằng tải, bộ nhớ đệm, xác thực, và giới hạn tốc độ.</a:t>
            </a:r>
            <a:endParaRPr lang="en-US" sz="2000" dirty="0"/>
          </a:p>
        </p:txBody>
      </p:sp>
      <p:pic>
        <p:nvPicPr>
          <p:cNvPr id="12" name="Picture 11">
            <a:extLst>
              <a:ext uri="{FF2B5EF4-FFF2-40B4-BE49-F238E27FC236}">
                <a16:creationId xmlns:a16="http://schemas.microsoft.com/office/drawing/2014/main" id="{EBEDF582-D39F-4AE9-AC3D-DB742B2F1BFD}"/>
              </a:ext>
            </a:extLst>
          </p:cNvPr>
          <p:cNvPicPr>
            <a:picLocks noChangeAspect="1"/>
          </p:cNvPicPr>
          <p:nvPr/>
        </p:nvPicPr>
        <p:blipFill>
          <a:blip r:embed="rId3"/>
          <a:stretch>
            <a:fillRect/>
          </a:stretch>
        </p:blipFill>
        <p:spPr>
          <a:xfrm>
            <a:off x="11409015" y="6798707"/>
            <a:ext cx="4680644" cy="2270688"/>
          </a:xfrm>
          <a:prstGeom prst="rect">
            <a:avLst/>
          </a:prstGeom>
        </p:spPr>
      </p:pic>
      <p:pic>
        <p:nvPicPr>
          <p:cNvPr id="13" name="Picture 12">
            <a:extLst>
              <a:ext uri="{FF2B5EF4-FFF2-40B4-BE49-F238E27FC236}">
                <a16:creationId xmlns:a16="http://schemas.microsoft.com/office/drawing/2014/main" id="{584740E4-1218-42E1-A0CE-77A774EF5283}"/>
              </a:ext>
            </a:extLst>
          </p:cNvPr>
          <p:cNvPicPr>
            <a:picLocks noChangeAspect="1"/>
          </p:cNvPicPr>
          <p:nvPr/>
        </p:nvPicPr>
        <p:blipFill>
          <a:blip r:embed="rId4"/>
          <a:stretch>
            <a:fillRect/>
          </a:stretch>
        </p:blipFill>
        <p:spPr>
          <a:xfrm>
            <a:off x="0" y="-15835"/>
            <a:ext cx="1786617" cy="987964"/>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TotalTime>
  <Words>2639</Words>
  <Application>Microsoft Office PowerPoint</Application>
  <PresentationFormat>Custom</PresentationFormat>
  <Paragraphs>230</Paragraphs>
  <Slides>19</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Mukta Light</vt:lpstr>
      <vt:lpstr>Prompt Light</vt:lpstr>
      <vt:lpstr>Consolas</vt:lpstr>
      <vt:lpstr>Calibri</vt:lpstr>
      <vt:lpstr>Arial</vt:lpstr>
      <vt:lpstr>Prompt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STYL</dc:creator>
  <cp:lastModifiedBy>linhyen.styl@gmail.com</cp:lastModifiedBy>
  <cp:revision>5</cp:revision>
  <dcterms:created xsi:type="dcterms:W3CDTF">2025-12-02T08:43:59Z</dcterms:created>
  <dcterms:modified xsi:type="dcterms:W3CDTF">2025-12-02T10:07:35Z</dcterms:modified>
</cp:coreProperties>
</file>